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03" r:id="rId3"/>
    <p:sldId id="274" r:id="rId4"/>
    <p:sldId id="266" r:id="rId5"/>
    <p:sldId id="271" r:id="rId6"/>
    <p:sldId id="277" r:id="rId7"/>
    <p:sldId id="281" r:id="rId8"/>
    <p:sldId id="279" r:id="rId9"/>
    <p:sldId id="311" r:id="rId10"/>
    <p:sldId id="286" r:id="rId11"/>
    <p:sldId id="302" r:id="rId12"/>
    <p:sldId id="309" r:id="rId13"/>
    <p:sldId id="304" r:id="rId14"/>
    <p:sldId id="305" r:id="rId15"/>
    <p:sldId id="306" r:id="rId16"/>
    <p:sldId id="307" r:id="rId17"/>
    <p:sldId id="308" r:id="rId18"/>
    <p:sldId id="312" r:id="rId19"/>
    <p:sldId id="313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3535" autoAdjust="0"/>
  </p:normalViewPr>
  <p:slideViewPr>
    <p:cSldViewPr>
      <p:cViewPr varScale="1">
        <p:scale>
          <a:sx n="68" d="100"/>
          <a:sy n="68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E71B2-78D8-4078-8190-216BBB00C532}" type="doc">
      <dgm:prSet loTypeId="urn:microsoft.com/office/officeart/2005/8/layout/venn1" loCatId="relationship" qsTypeId="urn:microsoft.com/office/officeart/2005/8/quickstyle/simple1" qsCatId="simple" csTypeId="urn:microsoft.com/office/officeart/2005/8/colors/colorful1#1" csCatId="colorful" phldr="1"/>
      <dgm:spPr/>
    </dgm:pt>
    <dgm:pt modelId="{EEE4C2E3-0A5E-489F-B94A-477565686176}">
      <dgm:prSet phldrT="[Texte]"/>
      <dgm:spPr/>
      <dgm:t>
        <a:bodyPr/>
        <a:lstStyle/>
        <a:p>
          <a:pPr algn="ctr"/>
          <a:r>
            <a:rPr lang="fr-FR" dirty="0" smtClean="0"/>
            <a:t>Pôle </a:t>
          </a:r>
          <a:br>
            <a:rPr lang="fr-FR" dirty="0" smtClean="0"/>
          </a:br>
          <a:r>
            <a:rPr lang="fr-FR" dirty="0" smtClean="0"/>
            <a:t>SIN</a:t>
          </a:r>
          <a:endParaRPr lang="fr-FR" dirty="0"/>
        </a:p>
      </dgm:t>
    </dgm:pt>
    <dgm:pt modelId="{33CA3DD4-7172-48CD-8F38-CD94FE226EEE}" type="parTrans" cxnId="{C2C1A85E-FA49-4E4D-A0F5-DBB75849BD7E}">
      <dgm:prSet/>
      <dgm:spPr/>
      <dgm:t>
        <a:bodyPr/>
        <a:lstStyle/>
        <a:p>
          <a:endParaRPr lang="fr-FR"/>
        </a:p>
      </dgm:t>
    </dgm:pt>
    <dgm:pt modelId="{9A8EA6DC-3701-402D-9308-A38E11FC7A20}" type="sibTrans" cxnId="{C2C1A85E-FA49-4E4D-A0F5-DBB75849BD7E}">
      <dgm:prSet/>
      <dgm:spPr/>
      <dgm:t>
        <a:bodyPr/>
        <a:lstStyle/>
        <a:p>
          <a:endParaRPr lang="fr-FR"/>
        </a:p>
      </dgm:t>
    </dgm:pt>
    <dgm:pt modelId="{1F52C15B-FABE-42FD-962C-3060D230D95E}">
      <dgm:prSet phldrT="[Texte]"/>
      <dgm:spPr/>
      <dgm:t>
        <a:bodyPr/>
        <a:lstStyle/>
        <a:p>
          <a:r>
            <a:rPr lang="fr-FR" dirty="0" smtClean="0"/>
            <a:t>Pôle </a:t>
          </a:r>
          <a:br>
            <a:rPr lang="fr-FR" dirty="0" smtClean="0"/>
          </a:br>
          <a:r>
            <a:rPr lang="fr-FR" dirty="0" smtClean="0"/>
            <a:t>EE</a:t>
          </a:r>
          <a:endParaRPr lang="fr-FR" dirty="0"/>
        </a:p>
      </dgm:t>
    </dgm:pt>
    <dgm:pt modelId="{B8CE55C2-95C3-4CCA-8C33-C0947F55D549}" type="parTrans" cxnId="{F8746D19-DB83-40B4-84B8-3F50959DD7E9}">
      <dgm:prSet/>
      <dgm:spPr/>
      <dgm:t>
        <a:bodyPr/>
        <a:lstStyle/>
        <a:p>
          <a:endParaRPr lang="fr-FR"/>
        </a:p>
      </dgm:t>
    </dgm:pt>
    <dgm:pt modelId="{872919DD-7893-4277-BF58-3E8416BA4729}" type="sibTrans" cxnId="{F8746D19-DB83-40B4-84B8-3F50959DD7E9}">
      <dgm:prSet/>
      <dgm:spPr/>
      <dgm:t>
        <a:bodyPr/>
        <a:lstStyle/>
        <a:p>
          <a:endParaRPr lang="fr-FR"/>
        </a:p>
      </dgm:t>
    </dgm:pt>
    <dgm:pt modelId="{CDD33C80-E094-45C4-9748-398C888422E5}">
      <dgm:prSet phldrT="[Texte]"/>
      <dgm:spPr/>
      <dgm:t>
        <a:bodyPr/>
        <a:lstStyle/>
        <a:p>
          <a:r>
            <a:rPr lang="fr-FR" dirty="0" smtClean="0"/>
            <a:t>Pôle ITEC</a:t>
          </a:r>
          <a:endParaRPr lang="fr-FR" dirty="0"/>
        </a:p>
      </dgm:t>
    </dgm:pt>
    <dgm:pt modelId="{54C31249-046C-4486-AC72-2BF1E3313340}" type="parTrans" cxnId="{B777514D-3902-4855-A52A-562DF372DCEE}">
      <dgm:prSet/>
      <dgm:spPr/>
      <dgm:t>
        <a:bodyPr/>
        <a:lstStyle/>
        <a:p>
          <a:endParaRPr lang="fr-FR"/>
        </a:p>
      </dgm:t>
    </dgm:pt>
    <dgm:pt modelId="{19494888-3577-4DFB-AD21-03D0549DD924}" type="sibTrans" cxnId="{B777514D-3902-4855-A52A-562DF372DCEE}">
      <dgm:prSet/>
      <dgm:spPr/>
      <dgm:t>
        <a:bodyPr/>
        <a:lstStyle/>
        <a:p>
          <a:endParaRPr lang="fr-FR"/>
        </a:p>
      </dgm:t>
    </dgm:pt>
    <dgm:pt modelId="{323EDBF4-9281-4D41-AC51-4E730637BA53}" type="pres">
      <dgm:prSet presAssocID="{6CDE71B2-78D8-4078-8190-216BBB00C532}" presName="compositeShape" presStyleCnt="0">
        <dgm:presLayoutVars>
          <dgm:chMax val="7"/>
          <dgm:dir/>
          <dgm:resizeHandles val="exact"/>
        </dgm:presLayoutVars>
      </dgm:prSet>
      <dgm:spPr/>
    </dgm:pt>
    <dgm:pt modelId="{A2803EF8-D0DB-4481-80B4-E39BBE633474}" type="pres">
      <dgm:prSet presAssocID="{EEE4C2E3-0A5E-489F-B94A-477565686176}" presName="circ1" presStyleLbl="vennNode1" presStyleIdx="0" presStyleCnt="3"/>
      <dgm:spPr/>
      <dgm:t>
        <a:bodyPr/>
        <a:lstStyle/>
        <a:p>
          <a:endParaRPr lang="fr-FR"/>
        </a:p>
      </dgm:t>
    </dgm:pt>
    <dgm:pt modelId="{17189E34-C682-44D8-A9DD-3035A757B4B6}" type="pres">
      <dgm:prSet presAssocID="{EEE4C2E3-0A5E-489F-B94A-47756568617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85A2DF-5877-43CE-8606-8B5DFEF1A7DC}" type="pres">
      <dgm:prSet presAssocID="{1F52C15B-FABE-42FD-962C-3060D230D95E}" presName="circ2" presStyleLbl="vennNode1" presStyleIdx="1" presStyleCnt="3"/>
      <dgm:spPr/>
      <dgm:t>
        <a:bodyPr/>
        <a:lstStyle/>
        <a:p>
          <a:endParaRPr lang="fr-FR"/>
        </a:p>
      </dgm:t>
    </dgm:pt>
    <dgm:pt modelId="{86295D8E-7001-4F5E-AE63-581B7EFD67AA}" type="pres">
      <dgm:prSet presAssocID="{1F52C15B-FABE-42FD-962C-3060D230D95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FA68B74-A068-4F32-B2DB-71D3D9C70F31}" type="pres">
      <dgm:prSet presAssocID="{CDD33C80-E094-45C4-9748-398C888422E5}" presName="circ3" presStyleLbl="vennNode1" presStyleIdx="2" presStyleCnt="3"/>
      <dgm:spPr/>
      <dgm:t>
        <a:bodyPr/>
        <a:lstStyle/>
        <a:p>
          <a:endParaRPr lang="fr-FR"/>
        </a:p>
      </dgm:t>
    </dgm:pt>
    <dgm:pt modelId="{76727D52-CDB3-4D9A-9DBB-AFAC098EDEFD}" type="pres">
      <dgm:prSet presAssocID="{CDD33C80-E094-45C4-9748-398C888422E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36EAA69-8C17-4973-A3F6-F82AC3F5BDAC}" type="presOf" srcId="{CDD33C80-E094-45C4-9748-398C888422E5}" destId="{CFA68B74-A068-4F32-B2DB-71D3D9C70F31}" srcOrd="0" destOrd="0" presId="urn:microsoft.com/office/officeart/2005/8/layout/venn1"/>
    <dgm:cxn modelId="{FA19C983-3E58-4623-9CCF-65776A556AAB}" type="presOf" srcId="{CDD33C80-E094-45C4-9748-398C888422E5}" destId="{76727D52-CDB3-4D9A-9DBB-AFAC098EDEFD}" srcOrd="1" destOrd="0" presId="urn:microsoft.com/office/officeart/2005/8/layout/venn1"/>
    <dgm:cxn modelId="{879C6C6A-C806-4CF1-BCE2-577C3252D4D5}" type="presOf" srcId="{EEE4C2E3-0A5E-489F-B94A-477565686176}" destId="{17189E34-C682-44D8-A9DD-3035A757B4B6}" srcOrd="1" destOrd="0" presId="urn:microsoft.com/office/officeart/2005/8/layout/venn1"/>
    <dgm:cxn modelId="{C2C1A85E-FA49-4E4D-A0F5-DBB75849BD7E}" srcId="{6CDE71B2-78D8-4078-8190-216BBB00C532}" destId="{EEE4C2E3-0A5E-489F-B94A-477565686176}" srcOrd="0" destOrd="0" parTransId="{33CA3DD4-7172-48CD-8F38-CD94FE226EEE}" sibTransId="{9A8EA6DC-3701-402D-9308-A38E11FC7A20}"/>
    <dgm:cxn modelId="{B777514D-3902-4855-A52A-562DF372DCEE}" srcId="{6CDE71B2-78D8-4078-8190-216BBB00C532}" destId="{CDD33C80-E094-45C4-9748-398C888422E5}" srcOrd="2" destOrd="0" parTransId="{54C31249-046C-4486-AC72-2BF1E3313340}" sibTransId="{19494888-3577-4DFB-AD21-03D0549DD924}"/>
    <dgm:cxn modelId="{9592E2B7-5D0D-47FE-B8E8-BDCB55F74ADC}" type="presOf" srcId="{6CDE71B2-78D8-4078-8190-216BBB00C532}" destId="{323EDBF4-9281-4D41-AC51-4E730637BA53}" srcOrd="0" destOrd="0" presId="urn:microsoft.com/office/officeart/2005/8/layout/venn1"/>
    <dgm:cxn modelId="{569A813B-2817-4354-AE2B-E10A20F87E1B}" type="presOf" srcId="{EEE4C2E3-0A5E-489F-B94A-477565686176}" destId="{A2803EF8-D0DB-4481-80B4-E39BBE633474}" srcOrd="0" destOrd="0" presId="urn:microsoft.com/office/officeart/2005/8/layout/venn1"/>
    <dgm:cxn modelId="{9E8DC19D-64FB-4A4B-A532-CAE6A04E6273}" type="presOf" srcId="{1F52C15B-FABE-42FD-962C-3060D230D95E}" destId="{4C85A2DF-5877-43CE-8606-8B5DFEF1A7DC}" srcOrd="0" destOrd="0" presId="urn:microsoft.com/office/officeart/2005/8/layout/venn1"/>
    <dgm:cxn modelId="{F8746D19-DB83-40B4-84B8-3F50959DD7E9}" srcId="{6CDE71B2-78D8-4078-8190-216BBB00C532}" destId="{1F52C15B-FABE-42FD-962C-3060D230D95E}" srcOrd="1" destOrd="0" parTransId="{B8CE55C2-95C3-4CCA-8C33-C0947F55D549}" sibTransId="{872919DD-7893-4277-BF58-3E8416BA4729}"/>
    <dgm:cxn modelId="{9F390AF4-897F-4630-B349-4B74665E9221}" type="presOf" srcId="{1F52C15B-FABE-42FD-962C-3060D230D95E}" destId="{86295D8E-7001-4F5E-AE63-581B7EFD67AA}" srcOrd="1" destOrd="0" presId="urn:microsoft.com/office/officeart/2005/8/layout/venn1"/>
    <dgm:cxn modelId="{2B5CA5FE-D1CD-45F3-8778-A88EE71F1A04}" type="presParOf" srcId="{323EDBF4-9281-4D41-AC51-4E730637BA53}" destId="{A2803EF8-D0DB-4481-80B4-E39BBE633474}" srcOrd="0" destOrd="0" presId="urn:microsoft.com/office/officeart/2005/8/layout/venn1"/>
    <dgm:cxn modelId="{CADAB603-F4EC-48F9-946B-F79145CDEDD5}" type="presParOf" srcId="{323EDBF4-9281-4D41-AC51-4E730637BA53}" destId="{17189E34-C682-44D8-A9DD-3035A757B4B6}" srcOrd="1" destOrd="0" presId="urn:microsoft.com/office/officeart/2005/8/layout/venn1"/>
    <dgm:cxn modelId="{7F70E850-1099-4F23-8642-F202015ABE4E}" type="presParOf" srcId="{323EDBF4-9281-4D41-AC51-4E730637BA53}" destId="{4C85A2DF-5877-43CE-8606-8B5DFEF1A7DC}" srcOrd="2" destOrd="0" presId="urn:microsoft.com/office/officeart/2005/8/layout/venn1"/>
    <dgm:cxn modelId="{D0A8E198-2AD8-4A4E-A2E1-63BBA78A93CB}" type="presParOf" srcId="{323EDBF4-9281-4D41-AC51-4E730637BA53}" destId="{86295D8E-7001-4F5E-AE63-581B7EFD67AA}" srcOrd="3" destOrd="0" presId="urn:microsoft.com/office/officeart/2005/8/layout/venn1"/>
    <dgm:cxn modelId="{69611B7F-0520-464F-BDB0-B0A78AF8D0F1}" type="presParOf" srcId="{323EDBF4-9281-4D41-AC51-4E730637BA53}" destId="{CFA68B74-A068-4F32-B2DB-71D3D9C70F31}" srcOrd="4" destOrd="0" presId="urn:microsoft.com/office/officeart/2005/8/layout/venn1"/>
    <dgm:cxn modelId="{FBE87834-E119-4A41-BF5D-73438449F362}" type="presParOf" srcId="{323EDBF4-9281-4D41-AC51-4E730637BA53}" destId="{76727D52-CDB3-4D9A-9DBB-AFAC098EDEF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803EF8-D0DB-4481-80B4-E39BBE633474}">
      <dsp:nvSpPr>
        <dsp:cNvPr id="0" name=""/>
        <dsp:cNvSpPr/>
      </dsp:nvSpPr>
      <dsp:spPr>
        <a:xfrm>
          <a:off x="1828799" y="50799"/>
          <a:ext cx="2438400" cy="24384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900" kern="1200" dirty="0" smtClean="0"/>
            <a:t>Pôle </a:t>
          </a:r>
          <a:br>
            <a:rPr lang="fr-FR" sz="3900" kern="1200" dirty="0" smtClean="0"/>
          </a:br>
          <a:r>
            <a:rPr lang="fr-FR" sz="3900" kern="1200" dirty="0" smtClean="0"/>
            <a:t>SIN</a:t>
          </a:r>
          <a:endParaRPr lang="fr-FR" sz="3900" kern="1200" dirty="0"/>
        </a:p>
      </dsp:txBody>
      <dsp:txXfrm>
        <a:off x="2153920" y="477519"/>
        <a:ext cx="1788160" cy="1097280"/>
      </dsp:txXfrm>
    </dsp:sp>
    <dsp:sp modelId="{4C85A2DF-5877-43CE-8606-8B5DFEF1A7DC}">
      <dsp:nvSpPr>
        <dsp:cNvPr id="0" name=""/>
        <dsp:cNvSpPr/>
      </dsp:nvSpPr>
      <dsp:spPr>
        <a:xfrm>
          <a:off x="2708656" y="1574800"/>
          <a:ext cx="2438400" cy="243840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900" kern="1200" dirty="0" smtClean="0"/>
            <a:t>Pôle </a:t>
          </a:r>
          <a:br>
            <a:rPr lang="fr-FR" sz="3900" kern="1200" dirty="0" smtClean="0"/>
          </a:br>
          <a:r>
            <a:rPr lang="fr-FR" sz="3900" kern="1200" dirty="0" smtClean="0"/>
            <a:t>EE</a:t>
          </a:r>
          <a:endParaRPr lang="fr-FR" sz="3900" kern="1200" dirty="0"/>
        </a:p>
      </dsp:txBody>
      <dsp:txXfrm>
        <a:off x="3454400" y="2204720"/>
        <a:ext cx="1463040" cy="1341120"/>
      </dsp:txXfrm>
    </dsp:sp>
    <dsp:sp modelId="{CFA68B74-A068-4F32-B2DB-71D3D9C70F31}">
      <dsp:nvSpPr>
        <dsp:cNvPr id="0" name=""/>
        <dsp:cNvSpPr/>
      </dsp:nvSpPr>
      <dsp:spPr>
        <a:xfrm>
          <a:off x="948943" y="1574800"/>
          <a:ext cx="2438400" cy="243840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900" kern="1200" dirty="0" smtClean="0"/>
            <a:t>Pôle ITEC</a:t>
          </a:r>
          <a:endParaRPr lang="fr-FR" sz="3900" kern="1200" dirty="0"/>
        </a:p>
      </dsp:txBody>
      <dsp:txXfrm>
        <a:off x="1178560" y="2204720"/>
        <a:ext cx="1463040" cy="134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66064-C034-46CF-A2A5-D6FC17FEB3FC}" type="datetimeFigureOut">
              <a:rPr lang="fr-FR" smtClean="0"/>
              <a:pPr/>
              <a:t>11/11/2013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5C604-1307-4FD5-977A-0DB505F9D5B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59539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32847-F941-42F3-B957-BF648820B24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11/11/2013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12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9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1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7200" dirty="0" smtClean="0"/>
              <a:t>Epreuve de projet STI2D</a:t>
            </a:r>
            <a:endParaRPr lang="fr-FR" sz="7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733256"/>
            <a:ext cx="885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2428868"/>
            <a:ext cx="134999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critères du projet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5786" y="1285836"/>
            <a:ext cx="5857916" cy="5572164"/>
          </a:xfrm>
        </p:spPr>
        <p:txBody>
          <a:bodyPr>
            <a:normAutofit/>
          </a:bodyPr>
          <a:lstStyle/>
          <a:p>
            <a:r>
              <a:rPr lang="fr-FR" sz="2400" dirty="0" smtClean="0"/>
              <a:t>Un projet </a:t>
            </a:r>
            <a:r>
              <a:rPr lang="fr-FR" sz="2400" dirty="0" smtClean="0">
                <a:solidFill>
                  <a:srgbClr val="FF0000"/>
                </a:solidFill>
              </a:rPr>
              <a:t>pluri spécialité </a:t>
            </a:r>
            <a:r>
              <a:rPr lang="fr-FR" sz="2400" dirty="0" smtClean="0"/>
              <a:t>dans l’esprit de la STI2D</a:t>
            </a:r>
          </a:p>
          <a:p>
            <a:r>
              <a:rPr lang="fr-FR" sz="2400" dirty="0" smtClean="0"/>
              <a:t>Penser avec un objectif de </a:t>
            </a:r>
            <a:r>
              <a:rPr lang="fr-FR" sz="2400" dirty="0" smtClean="0">
                <a:solidFill>
                  <a:srgbClr val="FF0000"/>
                </a:solidFill>
              </a:rPr>
              <a:t>développement durable</a:t>
            </a:r>
          </a:p>
          <a:p>
            <a:r>
              <a:rPr lang="fr-FR" sz="2400" dirty="0" smtClean="0"/>
              <a:t>S’appuyant sur des normes </a:t>
            </a:r>
            <a:br>
              <a:rPr lang="fr-FR" sz="2400" dirty="0" smtClean="0"/>
            </a:br>
            <a:r>
              <a:rPr lang="fr-FR" sz="2400" dirty="0" smtClean="0">
                <a:solidFill>
                  <a:srgbClr val="FF0000"/>
                </a:solidFill>
              </a:rPr>
              <a:t>d’éco conception</a:t>
            </a:r>
          </a:p>
          <a:p>
            <a:pPr>
              <a:buNone/>
            </a:pPr>
            <a:r>
              <a:rPr lang="fr-FR" sz="2400" i="1" dirty="0" smtClean="0"/>
              <a:t>Exemple : une entreprise souhaite obtenir un écolabel pour un de ses produits</a:t>
            </a:r>
          </a:p>
          <a:p>
            <a:r>
              <a:rPr lang="fr-FR" sz="2400" dirty="0" smtClean="0"/>
              <a:t>Contribuant à développer </a:t>
            </a:r>
            <a:br>
              <a:rPr lang="fr-FR" sz="2400" dirty="0" smtClean="0"/>
            </a:br>
            <a:r>
              <a:rPr lang="fr-FR" sz="2400" dirty="0" smtClean="0"/>
              <a:t>le </a:t>
            </a:r>
            <a:r>
              <a:rPr lang="fr-FR" sz="2400" dirty="0" smtClean="0">
                <a:solidFill>
                  <a:srgbClr val="FF0000"/>
                </a:solidFill>
              </a:rPr>
              <a:t>travail collaboratif </a:t>
            </a:r>
            <a:r>
              <a:rPr lang="fr-FR" sz="2400" dirty="0" smtClean="0"/>
              <a:t>propre à une démarche de projet</a:t>
            </a:r>
          </a:p>
          <a:p>
            <a:r>
              <a:rPr lang="fr-FR" sz="2400" dirty="0" smtClean="0">
                <a:latin typeface="+mj-lt"/>
              </a:rPr>
              <a:t>Amélioration, modification ou innovation incrémentale d’un </a:t>
            </a:r>
            <a:r>
              <a:rPr lang="fr-FR" sz="2400" dirty="0" smtClean="0">
                <a:solidFill>
                  <a:srgbClr val="FF0000"/>
                </a:solidFill>
                <a:latin typeface="+mj-lt"/>
              </a:rPr>
              <a:t>existant</a:t>
            </a:r>
            <a:endParaRPr lang="fr-FR" sz="24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1357298"/>
            <a:ext cx="1368152" cy="170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3429000"/>
            <a:ext cx="26765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5143512"/>
            <a:ext cx="156006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5949280"/>
            <a:ext cx="684923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228989"/>
            <a:ext cx="4464496" cy="5398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Etapes du projet en STI2D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23528" y="2780928"/>
            <a:ext cx="3995936" cy="31085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800" dirty="0" smtClean="0">
                <a:ln>
                  <a:solidFill>
                    <a:sysClr val="windowText" lastClr="000000"/>
                  </a:solidFill>
                </a:ln>
              </a:rPr>
              <a:t>Les choix opérés pendant la phase de préparation peuvent être remis en cause lors de la phase d'intégration : </a:t>
            </a:r>
            <a:br>
              <a:rPr lang="fr-FR" sz="2800" dirty="0" smtClean="0">
                <a:ln>
                  <a:solidFill>
                    <a:sysClr val="windowText" lastClr="000000"/>
                  </a:solidFill>
                </a:ln>
              </a:rPr>
            </a:br>
            <a:r>
              <a:rPr lang="fr-FR" sz="2800" b="1" dirty="0" smtClean="0">
                <a:ln>
                  <a:solidFill>
                    <a:sysClr val="windowText" lastClr="000000"/>
                  </a:solidFill>
                </a:ln>
              </a:rPr>
              <a:t>l'erreur est de fait admissible.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949280"/>
            <a:ext cx="684923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lèche en arc 61"/>
          <p:cNvSpPr/>
          <p:nvPr/>
        </p:nvSpPr>
        <p:spPr>
          <a:xfrm flipH="1">
            <a:off x="4248472" y="4653136"/>
            <a:ext cx="657464" cy="75608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120692"/>
              <a:gd name="adj5" fmla="val 125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/>
          <a:lstStyle/>
          <a:p>
            <a:r>
              <a:rPr lang="fr-FR" dirty="0" smtClean="0"/>
              <a:t>Une planification</a:t>
            </a:r>
            <a:endParaRPr lang="fr-FR" dirty="0"/>
          </a:p>
        </p:txBody>
      </p:sp>
      <p:sp>
        <p:nvSpPr>
          <p:cNvPr id="19" name="Flèche courbée vers le haut 18"/>
          <p:cNvSpPr/>
          <p:nvPr/>
        </p:nvSpPr>
        <p:spPr>
          <a:xfrm>
            <a:off x="2160240" y="1988840"/>
            <a:ext cx="5256584" cy="3744416"/>
          </a:xfrm>
          <a:prstGeom prst="curvedUpArrow">
            <a:avLst>
              <a:gd name="adj1" fmla="val 18588"/>
              <a:gd name="adj2" fmla="val 47127"/>
              <a:gd name="adj3" fmla="val 1970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1728192" y="1916832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Analyse du besoin</a:t>
            </a:r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1944216" y="2780928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Recherche d’idées</a:t>
            </a:r>
            <a:endParaRPr lang="fr-FR" dirty="0"/>
          </a:p>
        </p:txBody>
      </p:sp>
      <p:sp>
        <p:nvSpPr>
          <p:cNvPr id="22" name="Parchemin vertical 21"/>
          <p:cNvSpPr/>
          <p:nvPr/>
        </p:nvSpPr>
        <p:spPr>
          <a:xfrm>
            <a:off x="179512" y="332656"/>
            <a:ext cx="1296144" cy="1224136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Cahier des charges</a:t>
            </a:r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2232248" y="3717032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Conception préliminaire</a:t>
            </a:r>
            <a:endParaRPr lang="fr-FR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2520280" y="4653136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Conception détaillée</a:t>
            </a:r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3744416" y="5589240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Prototypage</a:t>
            </a:r>
            <a:endParaRPr lang="fr-FR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5112568" y="4725144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Qualification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5544616" y="3717032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Intégration</a:t>
            </a:r>
            <a:endParaRPr lang="fr-FR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5832648" y="2852936"/>
            <a:ext cx="15841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Validation</a:t>
            </a:r>
            <a:endParaRPr lang="fr-FR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1512168" y="1700808"/>
            <a:ext cx="2520280" cy="2736304"/>
          </a:xfrm>
          <a:prstGeom prst="roundRect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1979712" y="1268760"/>
            <a:ext cx="1531188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 smtClean="0"/>
              <a:t>PREPARATION</a:t>
            </a:r>
            <a:endParaRPr lang="fr-FR" sz="2000" b="1" dirty="0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à coins arrondis 33"/>
          <p:cNvSpPr/>
          <p:nvPr/>
        </p:nvSpPr>
        <p:spPr>
          <a:xfrm>
            <a:off x="5220072" y="1844824"/>
            <a:ext cx="2376264" cy="2592288"/>
          </a:xfrm>
          <a:prstGeom prst="round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>
            <a:off x="5724128" y="1412776"/>
            <a:ext cx="1501758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 smtClean="0"/>
              <a:t>INTEGRATION</a:t>
            </a:r>
            <a:endParaRPr lang="fr-FR" b="1" dirty="0"/>
          </a:p>
        </p:txBody>
      </p:sp>
      <p:sp>
        <p:nvSpPr>
          <p:cNvPr id="37" name="Rectangle à coins arrondis 36"/>
          <p:cNvSpPr/>
          <p:nvPr/>
        </p:nvSpPr>
        <p:spPr>
          <a:xfrm>
            <a:off x="2195736" y="4509120"/>
            <a:ext cx="4824536" cy="1728192"/>
          </a:xfrm>
          <a:prstGeom prst="round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/>
          <p:cNvSpPr txBox="1"/>
          <p:nvPr/>
        </p:nvSpPr>
        <p:spPr>
          <a:xfrm>
            <a:off x="3851920" y="6309320"/>
            <a:ext cx="1432187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 smtClean="0"/>
              <a:t>REALISATION</a:t>
            </a:r>
            <a:endParaRPr lang="fr-FR" b="1" dirty="0"/>
          </a:p>
        </p:txBody>
      </p:sp>
      <p:sp>
        <p:nvSpPr>
          <p:cNvPr id="40" name="Flèche à angle droit 39"/>
          <p:cNvSpPr/>
          <p:nvPr/>
        </p:nvSpPr>
        <p:spPr>
          <a:xfrm rot="5400000">
            <a:off x="683568" y="1700808"/>
            <a:ext cx="720080" cy="720080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7668344" y="1484784"/>
            <a:ext cx="1259255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Conception</a:t>
            </a:r>
            <a:br>
              <a:rPr lang="fr-FR" dirty="0" smtClean="0"/>
            </a:br>
            <a:r>
              <a:rPr lang="fr-FR" dirty="0" smtClean="0"/>
              <a:t> validée</a:t>
            </a:r>
            <a:br>
              <a:rPr lang="fr-FR" dirty="0" smtClean="0"/>
            </a:b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43" name="Flèche à angle droit 42"/>
          <p:cNvSpPr/>
          <p:nvPr/>
        </p:nvSpPr>
        <p:spPr>
          <a:xfrm>
            <a:off x="7740352" y="2564904"/>
            <a:ext cx="720080" cy="720080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949280"/>
            <a:ext cx="684923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fr-FR" dirty="0" smtClean="0"/>
              <a:t>Coordination entre spécialités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949280"/>
            <a:ext cx="684923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3" y="1340768"/>
            <a:ext cx="1872208" cy="140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23528" y="3140968"/>
          <a:ext cx="8496943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65284"/>
                <a:gridCol w="1162414"/>
                <a:gridCol w="1213849"/>
              </a:tblGrid>
              <a:tr h="129614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284984"/>
            <a:ext cx="75900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3429000"/>
            <a:ext cx="86409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335699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3429000"/>
            <a:ext cx="96010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0352" y="3356992"/>
            <a:ext cx="7920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19672" y="3356992"/>
            <a:ext cx="103691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1560" y="335699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323528" y="450912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Analyse du besoin</a:t>
            </a:r>
            <a:endParaRPr lang="fr-FR" sz="1400" dirty="0"/>
          </a:p>
        </p:txBody>
      </p:sp>
      <p:sp>
        <p:nvSpPr>
          <p:cNvPr id="17" name="ZoneTexte 16"/>
          <p:cNvSpPr txBox="1"/>
          <p:nvPr/>
        </p:nvSpPr>
        <p:spPr>
          <a:xfrm>
            <a:off x="1619672" y="450912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Recherche d’idées</a:t>
            </a: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2843808" y="4653136"/>
            <a:ext cx="1020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Conception</a:t>
            </a:r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3995936" y="4653136"/>
            <a:ext cx="1082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Prototypage</a:t>
            </a:r>
            <a:endParaRPr lang="fr-FR" sz="1400" dirty="0"/>
          </a:p>
        </p:txBody>
      </p:sp>
      <p:sp>
        <p:nvSpPr>
          <p:cNvPr id="20" name="ZoneTexte 19"/>
          <p:cNvSpPr txBox="1"/>
          <p:nvPr/>
        </p:nvSpPr>
        <p:spPr>
          <a:xfrm>
            <a:off x="5220072" y="4653136"/>
            <a:ext cx="1116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Qualification</a:t>
            </a:r>
            <a:endParaRPr lang="fr-FR" sz="1400" dirty="0"/>
          </a:p>
        </p:txBody>
      </p:sp>
      <p:sp>
        <p:nvSpPr>
          <p:cNvPr id="21" name="ZoneTexte 20"/>
          <p:cNvSpPr txBox="1"/>
          <p:nvPr/>
        </p:nvSpPr>
        <p:spPr>
          <a:xfrm>
            <a:off x="6516216" y="4653136"/>
            <a:ext cx="991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Intégration</a:t>
            </a:r>
            <a:endParaRPr lang="fr-FR" sz="1400" dirty="0"/>
          </a:p>
        </p:txBody>
      </p:sp>
      <p:sp>
        <p:nvSpPr>
          <p:cNvPr id="22" name="ZoneTexte 21"/>
          <p:cNvSpPr txBox="1"/>
          <p:nvPr/>
        </p:nvSpPr>
        <p:spPr>
          <a:xfrm>
            <a:off x="7812360" y="4653136"/>
            <a:ext cx="918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Validation</a:t>
            </a:r>
            <a:endParaRPr lang="fr-FR" sz="1400" dirty="0"/>
          </a:p>
        </p:txBody>
      </p:sp>
      <p:sp>
        <p:nvSpPr>
          <p:cNvPr id="24" name="ZoneTexte 23"/>
          <p:cNvSpPr txBox="1"/>
          <p:nvPr/>
        </p:nvSpPr>
        <p:spPr>
          <a:xfrm>
            <a:off x="2771800" y="1484784"/>
            <a:ext cx="5688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Des échanges nécessaires </a:t>
            </a:r>
            <a:r>
              <a:rPr lang="fr-FR" sz="2800" dirty="0" smtClean="0"/>
              <a:t>pour des choix cohérents sur des solutions interdépendantes</a:t>
            </a:r>
            <a:endParaRPr lang="fr-FR" sz="2800" dirty="0"/>
          </a:p>
        </p:txBody>
      </p:sp>
      <p:sp>
        <p:nvSpPr>
          <p:cNvPr id="25" name="Double flèche horizontale 24"/>
          <p:cNvSpPr/>
          <p:nvPr/>
        </p:nvSpPr>
        <p:spPr>
          <a:xfrm>
            <a:off x="323528" y="5157192"/>
            <a:ext cx="3096344" cy="57606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Préparation</a:t>
            </a:r>
            <a:endParaRPr lang="fr-FR" dirty="0"/>
          </a:p>
        </p:txBody>
      </p:sp>
      <p:sp>
        <p:nvSpPr>
          <p:cNvPr id="26" name="Double flèche horizontale 25"/>
          <p:cNvSpPr/>
          <p:nvPr/>
        </p:nvSpPr>
        <p:spPr>
          <a:xfrm>
            <a:off x="3419872" y="5157192"/>
            <a:ext cx="3024336" cy="576064"/>
          </a:xfrm>
          <a:prstGeom prst="left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Réalisation</a:t>
            </a:r>
            <a:endParaRPr lang="fr-FR" dirty="0"/>
          </a:p>
        </p:txBody>
      </p:sp>
      <p:sp>
        <p:nvSpPr>
          <p:cNvPr id="27" name="Double flèche horizontale 26"/>
          <p:cNvSpPr/>
          <p:nvPr/>
        </p:nvSpPr>
        <p:spPr>
          <a:xfrm>
            <a:off x="6444208" y="5157192"/>
            <a:ext cx="2376264" cy="576064"/>
          </a:xfrm>
          <a:prstGeom prst="left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Intégration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47664" y="5733256"/>
            <a:ext cx="927412" cy="81148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08304" y="5733256"/>
            <a:ext cx="927412" cy="81148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3" name="ZoneTexte 32"/>
          <p:cNvSpPr txBox="1"/>
          <p:nvPr/>
        </p:nvSpPr>
        <p:spPr>
          <a:xfrm>
            <a:off x="3491880" y="6309320"/>
            <a:ext cx="29594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Coopération interdisciplinaire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5" name="Connecteur droit avec flèche 34"/>
          <p:cNvCxnSpPr>
            <a:stCxn id="33" idx="1"/>
            <a:endCxn id="33" idx="1"/>
          </p:cNvCxnSpPr>
          <p:nvPr/>
        </p:nvCxnSpPr>
        <p:spPr>
          <a:xfrm>
            <a:off x="3491880" y="649398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33" idx="1"/>
            <a:endCxn id="1027" idx="3"/>
          </p:cNvCxnSpPr>
          <p:nvPr/>
        </p:nvCxnSpPr>
        <p:spPr>
          <a:xfrm flipH="1" flipV="1">
            <a:off x="2475076" y="6138999"/>
            <a:ext cx="1016804" cy="3549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33" idx="3"/>
            <a:endCxn id="30" idx="1"/>
          </p:cNvCxnSpPr>
          <p:nvPr/>
        </p:nvCxnSpPr>
        <p:spPr>
          <a:xfrm flipV="1">
            <a:off x="6451345" y="6138999"/>
            <a:ext cx="856959" cy="3549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323528" y="4437112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3419872" y="4437112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6444208" y="4437112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8820472" y="4509120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3214678" y="5072074"/>
            <a:ext cx="500066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068960"/>
            <a:ext cx="8640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fr-FR" dirty="0" smtClean="0"/>
              <a:t>Jalonnement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949280"/>
            <a:ext cx="684923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23528" y="2924944"/>
          <a:ext cx="8496944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118"/>
                <a:gridCol w="1062118"/>
                <a:gridCol w="1062118"/>
                <a:gridCol w="1062118"/>
                <a:gridCol w="1062118"/>
                <a:gridCol w="1062118"/>
                <a:gridCol w="1062118"/>
                <a:gridCol w="1062118"/>
              </a:tblGrid>
              <a:tr h="129614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068960"/>
            <a:ext cx="720080" cy="9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3140968"/>
            <a:ext cx="86409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9" y="3140968"/>
            <a:ext cx="96010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4368" y="299695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3140968"/>
            <a:ext cx="7200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75656" y="5373216"/>
            <a:ext cx="1024804" cy="98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ZoneTexte 23"/>
          <p:cNvSpPr txBox="1"/>
          <p:nvPr/>
        </p:nvSpPr>
        <p:spPr>
          <a:xfrm>
            <a:off x="2051720" y="908720"/>
            <a:ext cx="6696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Des échéances régulières </a:t>
            </a:r>
            <a:r>
              <a:rPr lang="fr-FR" sz="2800" dirty="0" smtClean="0"/>
              <a:t>avec des objectifs courts et précis. 3 revues de projets notées (</a:t>
            </a:r>
            <a:r>
              <a:rPr lang="fr-FR" sz="2800" dirty="0" err="1" smtClean="0"/>
              <a:t>coeff</a:t>
            </a:r>
            <a:r>
              <a:rPr lang="fr-FR" sz="2800" dirty="0" smtClean="0"/>
              <a:t> 6)</a:t>
            </a:r>
            <a:endParaRPr lang="fr-FR" sz="2800" dirty="0"/>
          </a:p>
        </p:txBody>
      </p:sp>
      <p:sp>
        <p:nvSpPr>
          <p:cNvPr id="25" name="Double flèche horizontale 24"/>
          <p:cNvSpPr/>
          <p:nvPr/>
        </p:nvSpPr>
        <p:spPr>
          <a:xfrm>
            <a:off x="395536" y="4869160"/>
            <a:ext cx="3096344" cy="57606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Préparation</a:t>
            </a:r>
            <a:endParaRPr lang="fr-FR" dirty="0"/>
          </a:p>
        </p:txBody>
      </p:sp>
      <p:sp>
        <p:nvSpPr>
          <p:cNvPr id="26" name="Double flèche horizontale 25"/>
          <p:cNvSpPr/>
          <p:nvPr/>
        </p:nvSpPr>
        <p:spPr>
          <a:xfrm>
            <a:off x="3491880" y="4869160"/>
            <a:ext cx="2952328" cy="576064"/>
          </a:xfrm>
          <a:prstGeom prst="left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Réalisation</a:t>
            </a:r>
            <a:endParaRPr lang="fr-FR" dirty="0"/>
          </a:p>
        </p:txBody>
      </p:sp>
      <p:sp>
        <p:nvSpPr>
          <p:cNvPr id="27" name="Double flèche horizontale 26"/>
          <p:cNvSpPr/>
          <p:nvPr/>
        </p:nvSpPr>
        <p:spPr>
          <a:xfrm>
            <a:off x="6444208" y="4869160"/>
            <a:ext cx="2448272" cy="576064"/>
          </a:xfrm>
          <a:prstGeom prst="left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Intégration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20272" y="5373216"/>
            <a:ext cx="1342055" cy="91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 cstate="print"/>
          <a:srcRect l="49250"/>
          <a:stretch>
            <a:fillRect/>
          </a:stretch>
        </p:blipFill>
        <p:spPr bwMode="auto">
          <a:xfrm>
            <a:off x="323528" y="476672"/>
            <a:ext cx="148401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55976" y="5301208"/>
            <a:ext cx="10668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" name="Groupe 39"/>
          <p:cNvGrpSpPr/>
          <p:nvPr/>
        </p:nvGrpSpPr>
        <p:grpSpPr>
          <a:xfrm>
            <a:off x="755576" y="3861048"/>
            <a:ext cx="1224136" cy="965721"/>
            <a:chOff x="755576" y="3933056"/>
            <a:chExt cx="1224136" cy="96572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 r="50750"/>
            <a:stretch>
              <a:fillRect/>
            </a:stretch>
          </p:blipFill>
          <p:spPr bwMode="auto">
            <a:xfrm>
              <a:off x="1102096" y="3933056"/>
              <a:ext cx="531096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ZoneTexte 15"/>
            <p:cNvSpPr txBox="1"/>
            <p:nvPr/>
          </p:nvSpPr>
          <p:spPr>
            <a:xfrm>
              <a:off x="755576" y="4437112"/>
              <a:ext cx="12241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Compréhension du besoin</a:t>
              </a:r>
              <a:endParaRPr lang="fr-FR" sz="1200" dirty="0"/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1979712" y="3861048"/>
            <a:ext cx="1080120" cy="965721"/>
            <a:chOff x="1979712" y="3933056"/>
            <a:chExt cx="1080120" cy="965721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 r="50750"/>
            <a:stretch>
              <a:fillRect/>
            </a:stretch>
          </p:blipFill>
          <p:spPr bwMode="auto">
            <a:xfrm>
              <a:off x="2254224" y="3933056"/>
              <a:ext cx="531096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ZoneTexte 16"/>
            <p:cNvSpPr txBox="1"/>
            <p:nvPr/>
          </p:nvSpPr>
          <p:spPr>
            <a:xfrm>
              <a:off x="1979712" y="4437112"/>
              <a:ext cx="1080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Idée de conception</a:t>
              </a:r>
              <a:endParaRPr lang="fr-FR" sz="1400" dirty="0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8207896" y="3861048"/>
            <a:ext cx="936104" cy="965721"/>
            <a:chOff x="8207896" y="3861048"/>
            <a:chExt cx="936104" cy="965721"/>
          </a:xfrm>
        </p:grpSpPr>
        <p:sp>
          <p:nvSpPr>
            <p:cNvPr id="22" name="ZoneTexte 21"/>
            <p:cNvSpPr txBox="1"/>
            <p:nvPr/>
          </p:nvSpPr>
          <p:spPr>
            <a:xfrm>
              <a:off x="8207896" y="4365104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Solution évaluée</a:t>
              </a:r>
              <a:endParaRPr lang="fr-FR" sz="1200" dirty="0"/>
            </a:p>
          </p:txBody>
        </p:sp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 r="50750"/>
            <a:stretch>
              <a:fillRect/>
            </a:stretch>
          </p:blipFill>
          <p:spPr bwMode="auto">
            <a:xfrm>
              <a:off x="8410400" y="3861048"/>
              <a:ext cx="531096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" name="Groupe 41"/>
          <p:cNvGrpSpPr/>
          <p:nvPr/>
        </p:nvGrpSpPr>
        <p:grpSpPr>
          <a:xfrm>
            <a:off x="3059832" y="3861048"/>
            <a:ext cx="864096" cy="965721"/>
            <a:chOff x="3059832" y="3933056"/>
            <a:chExt cx="864096" cy="965721"/>
          </a:xfrm>
        </p:grpSpPr>
        <p:sp>
          <p:nvSpPr>
            <p:cNvPr id="18" name="ZoneTexte 17"/>
            <p:cNvSpPr txBox="1"/>
            <p:nvPr/>
          </p:nvSpPr>
          <p:spPr>
            <a:xfrm>
              <a:off x="3059832" y="4437112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Concept établi </a:t>
              </a:r>
              <a:endParaRPr lang="fr-FR" sz="1200" dirty="0"/>
            </a:p>
          </p:txBody>
        </p:sp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 r="50750"/>
            <a:stretch>
              <a:fillRect/>
            </a:stretch>
          </p:blipFill>
          <p:spPr bwMode="auto">
            <a:xfrm>
              <a:off x="3226332" y="3933056"/>
              <a:ext cx="531096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35896" y="299695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27784" y="299695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" name="Groupe 42"/>
          <p:cNvGrpSpPr/>
          <p:nvPr/>
        </p:nvGrpSpPr>
        <p:grpSpPr>
          <a:xfrm>
            <a:off x="3995936" y="3861048"/>
            <a:ext cx="1368152" cy="965721"/>
            <a:chOff x="3995936" y="3933056"/>
            <a:chExt cx="1368152" cy="965721"/>
          </a:xfrm>
        </p:grpSpPr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 r="50750"/>
            <a:stretch>
              <a:fillRect/>
            </a:stretch>
          </p:blipFill>
          <p:spPr bwMode="auto">
            <a:xfrm>
              <a:off x="4414464" y="3933056"/>
              <a:ext cx="531096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ZoneTexte 37"/>
            <p:cNvSpPr txBox="1"/>
            <p:nvPr/>
          </p:nvSpPr>
          <p:spPr>
            <a:xfrm>
              <a:off x="3995936" y="4437112"/>
              <a:ext cx="13681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Choix de solutions de conception</a:t>
              </a:r>
              <a:endParaRPr lang="fr-FR" sz="1200" dirty="0"/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6156176" y="3861048"/>
            <a:ext cx="1152128" cy="965721"/>
            <a:chOff x="6156176" y="4005064"/>
            <a:chExt cx="1152128" cy="965721"/>
          </a:xfrm>
        </p:grpSpPr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 r="50750"/>
            <a:stretch>
              <a:fillRect/>
            </a:stretch>
          </p:blipFill>
          <p:spPr bwMode="auto">
            <a:xfrm>
              <a:off x="6466692" y="4005064"/>
              <a:ext cx="531096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ZoneTexte 38"/>
            <p:cNvSpPr txBox="1"/>
            <p:nvPr/>
          </p:nvSpPr>
          <p:spPr>
            <a:xfrm>
              <a:off x="6156176" y="4509120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Prototype réalisée</a:t>
              </a:r>
              <a:endParaRPr lang="fr-FR" sz="1200" dirty="0"/>
            </a:p>
          </p:txBody>
        </p:sp>
      </p:grpSp>
      <p:sp>
        <p:nvSpPr>
          <p:cNvPr id="46" name="ZoneTexte 45"/>
          <p:cNvSpPr txBox="1"/>
          <p:nvPr/>
        </p:nvSpPr>
        <p:spPr>
          <a:xfrm>
            <a:off x="1979712" y="2411596"/>
            <a:ext cx="100811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Revue  1</a:t>
            </a:r>
            <a:endParaRPr lang="fr-FR" dirty="0"/>
          </a:p>
        </p:txBody>
      </p:sp>
      <p:sp>
        <p:nvSpPr>
          <p:cNvPr id="47" name="Rectangle 46"/>
          <p:cNvSpPr/>
          <p:nvPr/>
        </p:nvSpPr>
        <p:spPr>
          <a:xfrm>
            <a:off x="2411760" y="2852936"/>
            <a:ext cx="144016" cy="10801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4572000" y="2852936"/>
            <a:ext cx="144016" cy="10801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48"/>
          <p:cNvSpPr txBox="1"/>
          <p:nvPr/>
        </p:nvSpPr>
        <p:spPr>
          <a:xfrm>
            <a:off x="4067944" y="2420888"/>
            <a:ext cx="100811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Revue  2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8100392" y="2420888"/>
            <a:ext cx="100811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Revue  3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8748464" y="2852936"/>
            <a:ext cx="144016" cy="10801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lèche droite 3"/>
          <p:cNvSpPr/>
          <p:nvPr/>
        </p:nvSpPr>
        <p:spPr>
          <a:xfrm rot="5400000">
            <a:off x="3725906" y="2510898"/>
            <a:ext cx="4032448" cy="54006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37"/>
          <p:cNvGrpSpPr/>
          <p:nvPr/>
        </p:nvGrpSpPr>
        <p:grpSpPr>
          <a:xfrm>
            <a:off x="3851920" y="5373216"/>
            <a:ext cx="1368152" cy="1296144"/>
            <a:chOff x="4211960" y="5229200"/>
            <a:chExt cx="1368152" cy="1296144"/>
          </a:xfrm>
        </p:grpSpPr>
        <p:sp>
          <p:nvSpPr>
            <p:cNvPr id="6" name="Explosion 1 5"/>
            <p:cNvSpPr/>
            <p:nvPr/>
          </p:nvSpPr>
          <p:spPr>
            <a:xfrm>
              <a:off x="4211960" y="5229200"/>
              <a:ext cx="1368152" cy="1296144"/>
            </a:xfrm>
            <a:prstGeom prst="irregularSeal1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572000" y="5661248"/>
              <a:ext cx="575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Oral</a:t>
              </a:r>
              <a:endParaRPr lang="fr-FR" dirty="0"/>
            </a:p>
          </p:txBody>
        </p:sp>
      </p:grpSp>
      <p:grpSp>
        <p:nvGrpSpPr>
          <p:cNvPr id="8" name="Groupe 36"/>
          <p:cNvGrpSpPr/>
          <p:nvPr/>
        </p:nvGrpSpPr>
        <p:grpSpPr>
          <a:xfrm>
            <a:off x="2267744" y="4797152"/>
            <a:ext cx="5101591" cy="441340"/>
            <a:chOff x="2267744" y="4797152"/>
            <a:chExt cx="5101591" cy="441340"/>
          </a:xfrm>
        </p:grpSpPr>
        <p:cxnSp>
          <p:nvCxnSpPr>
            <p:cNvPr id="9" name="Connecteur droit 8"/>
            <p:cNvCxnSpPr/>
            <p:nvPr/>
          </p:nvCxnSpPr>
          <p:spPr>
            <a:xfrm>
              <a:off x="2267744" y="4797152"/>
              <a:ext cx="43204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6516216" y="4869160"/>
              <a:ext cx="8531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Mi-mai</a:t>
              </a:r>
              <a:endParaRPr lang="fr-FR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251520" y="4581128"/>
            <a:ext cx="2074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/>
              <a:t>Remise des dossiers</a:t>
            </a:r>
            <a:endParaRPr lang="fr-FR" b="1" i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2375756" y="0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Activités de projet</a:t>
            </a:r>
          </a:p>
        </p:txBody>
      </p:sp>
      <p:grpSp>
        <p:nvGrpSpPr>
          <p:cNvPr id="14" name="Groupe 34"/>
          <p:cNvGrpSpPr/>
          <p:nvPr/>
        </p:nvGrpSpPr>
        <p:grpSpPr>
          <a:xfrm>
            <a:off x="2267744" y="476672"/>
            <a:ext cx="5304651" cy="646331"/>
            <a:chOff x="2267744" y="476672"/>
            <a:chExt cx="5304651" cy="646331"/>
          </a:xfrm>
        </p:grpSpPr>
        <p:sp>
          <p:nvSpPr>
            <p:cNvPr id="15" name="ZoneTexte 14"/>
            <p:cNvSpPr txBox="1"/>
            <p:nvPr/>
          </p:nvSpPr>
          <p:spPr>
            <a:xfrm>
              <a:off x="6624228" y="476672"/>
              <a:ext cx="948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Début Janvier</a:t>
              </a:r>
              <a:endParaRPr lang="fr-FR" dirty="0"/>
            </a:p>
          </p:txBody>
        </p:sp>
        <p:cxnSp>
          <p:nvCxnSpPr>
            <p:cNvPr id="16" name="Connecteur droit 15"/>
            <p:cNvCxnSpPr/>
            <p:nvPr/>
          </p:nvCxnSpPr>
          <p:spPr>
            <a:xfrm>
              <a:off x="2267744" y="764704"/>
              <a:ext cx="43204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ZoneTexte 17"/>
          <p:cNvSpPr txBox="1"/>
          <p:nvPr/>
        </p:nvSpPr>
        <p:spPr>
          <a:xfrm>
            <a:off x="4644008" y="0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Activités de formation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4463988" y="4761148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923928" y="4941168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/>
              <a:t>2 semaines</a:t>
            </a:r>
            <a:endParaRPr lang="fr-FR" b="1" i="1" dirty="0"/>
          </a:p>
        </p:txBody>
      </p:sp>
      <p:grpSp>
        <p:nvGrpSpPr>
          <p:cNvPr id="22" name="Groupe 55"/>
          <p:cNvGrpSpPr/>
          <p:nvPr/>
        </p:nvGrpSpPr>
        <p:grpSpPr>
          <a:xfrm>
            <a:off x="1511660" y="1160748"/>
            <a:ext cx="720080" cy="3348372"/>
            <a:chOff x="1079612" y="1088740"/>
            <a:chExt cx="720080" cy="3348372"/>
          </a:xfrm>
        </p:grpSpPr>
        <p:sp>
          <p:nvSpPr>
            <p:cNvPr id="23" name="Pentagone 22"/>
            <p:cNvSpPr/>
            <p:nvPr/>
          </p:nvSpPr>
          <p:spPr>
            <a:xfrm rot="5400000">
              <a:off x="-234534" y="2402886"/>
              <a:ext cx="3348372" cy="720080"/>
            </a:xfrm>
            <a:prstGeom prst="homePlat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/>
            <p:cNvSpPr txBox="1"/>
            <p:nvPr/>
          </p:nvSpPr>
          <p:spPr>
            <a:xfrm rot="16200000">
              <a:off x="185266" y="2497462"/>
              <a:ext cx="25279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Conduite de projet</a:t>
              </a:r>
              <a:endParaRPr lang="fr-FR" sz="2400" dirty="0"/>
            </a:p>
          </p:txBody>
        </p:sp>
      </p:grpSp>
      <p:grpSp>
        <p:nvGrpSpPr>
          <p:cNvPr id="25" name="Groupe 54"/>
          <p:cNvGrpSpPr/>
          <p:nvPr/>
        </p:nvGrpSpPr>
        <p:grpSpPr>
          <a:xfrm>
            <a:off x="7524328" y="908720"/>
            <a:ext cx="720080" cy="3924436"/>
            <a:chOff x="8028384" y="980728"/>
            <a:chExt cx="720080" cy="3924436"/>
          </a:xfrm>
        </p:grpSpPr>
        <p:sp>
          <p:nvSpPr>
            <p:cNvPr id="26" name="Pentagone 25"/>
            <p:cNvSpPr/>
            <p:nvPr/>
          </p:nvSpPr>
          <p:spPr>
            <a:xfrm rot="5400000">
              <a:off x="6426206" y="2582906"/>
              <a:ext cx="3924436" cy="720080"/>
            </a:xfrm>
            <a:prstGeom prst="homePlat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/>
            <p:cNvSpPr txBox="1"/>
            <p:nvPr/>
          </p:nvSpPr>
          <p:spPr>
            <a:xfrm rot="16200000">
              <a:off x="7083291" y="2640105"/>
              <a:ext cx="26102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Cycle de formation</a:t>
              </a:r>
              <a:endParaRPr lang="fr-FR" sz="2400" dirty="0"/>
            </a:p>
          </p:txBody>
        </p:sp>
      </p:grpSp>
      <p:grpSp>
        <p:nvGrpSpPr>
          <p:cNvPr id="28" name="Groupe 46"/>
          <p:cNvGrpSpPr/>
          <p:nvPr/>
        </p:nvGrpSpPr>
        <p:grpSpPr>
          <a:xfrm>
            <a:off x="0" y="0"/>
            <a:ext cx="1655676" cy="1340768"/>
            <a:chOff x="6624228" y="296652"/>
            <a:chExt cx="2304256" cy="1548172"/>
          </a:xfrm>
        </p:grpSpPr>
        <p:sp>
          <p:nvSpPr>
            <p:cNvPr id="29" name="Ellipse 28"/>
            <p:cNvSpPr/>
            <p:nvPr/>
          </p:nvSpPr>
          <p:spPr>
            <a:xfrm>
              <a:off x="6624228" y="296652"/>
              <a:ext cx="2304256" cy="154817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6822250" y="597620"/>
              <a:ext cx="1908212" cy="959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chemeClr val="bg1"/>
                  </a:solidFill>
                </a:rPr>
                <a:t>Horaires variables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Flèche droite 31"/>
          <p:cNvSpPr/>
          <p:nvPr/>
        </p:nvSpPr>
        <p:spPr>
          <a:xfrm rot="5400000">
            <a:off x="1385646" y="2006842"/>
            <a:ext cx="3924436" cy="158417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 rot="16200000">
            <a:off x="5321406" y="2391562"/>
            <a:ext cx="900100" cy="38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2h</a:t>
            </a:r>
            <a:endParaRPr lang="fr-FR" dirty="0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949280"/>
            <a:ext cx="684923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ZoneTexte 48"/>
          <p:cNvSpPr txBox="1"/>
          <p:nvPr/>
        </p:nvSpPr>
        <p:spPr>
          <a:xfrm rot="16200000">
            <a:off x="2873134" y="2391562"/>
            <a:ext cx="900100" cy="38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7h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5292080" y="580526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Oral début juin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600" dirty="0" smtClean="0"/>
              <a:t>Evaluation de la conduite de projet</a:t>
            </a:r>
            <a:endParaRPr lang="fr-FR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3463152" cy="454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lèche droite 4"/>
          <p:cNvSpPr/>
          <p:nvPr/>
        </p:nvSpPr>
        <p:spPr>
          <a:xfrm>
            <a:off x="2794846" y="1556792"/>
            <a:ext cx="75332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5014" y="1340768"/>
            <a:ext cx="536593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èche droite 6"/>
          <p:cNvSpPr/>
          <p:nvPr/>
        </p:nvSpPr>
        <p:spPr>
          <a:xfrm rot="5400000">
            <a:off x="5167954" y="2365502"/>
            <a:ext cx="75332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744416" y="3670774"/>
            <a:ext cx="4248472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CO7.1 : Critère 1 : …………….</a:t>
            </a:r>
          </a:p>
          <a:p>
            <a:r>
              <a:rPr lang="fr-FR" dirty="0"/>
              <a:t> </a:t>
            </a:r>
            <a:r>
              <a:rPr lang="fr-FR" dirty="0" smtClean="0"/>
              <a:t>             Critère 2 : ……………</a:t>
            </a:r>
            <a:endParaRPr lang="fr-FR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76" r="14345" b="50000"/>
          <a:stretch/>
        </p:blipFill>
        <p:spPr bwMode="auto">
          <a:xfrm>
            <a:off x="6408712" y="3808609"/>
            <a:ext cx="1272739" cy="29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76" r="14345" b="50000"/>
          <a:stretch/>
        </p:blipFill>
        <p:spPr bwMode="auto">
          <a:xfrm>
            <a:off x="6408711" y="4062985"/>
            <a:ext cx="1272739" cy="29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6300700" y="4848973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Évaluation qualitative au jour le jour 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6912768" y="4317105"/>
            <a:ext cx="216024" cy="577805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5949280"/>
            <a:ext cx="684923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à coins arrondis 16"/>
          <p:cNvSpPr/>
          <p:nvPr/>
        </p:nvSpPr>
        <p:spPr>
          <a:xfrm>
            <a:off x="3923928" y="5157192"/>
            <a:ext cx="2160240" cy="115212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comportement compte autant que le résultat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Revue de projet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525963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L’ensemble du groupe projet pluri spécialité est présent</a:t>
            </a:r>
          </a:p>
          <a:p>
            <a:r>
              <a:rPr lang="fr-FR" sz="2400" dirty="0" smtClean="0"/>
              <a:t>Sur convocation pendant les heures de spécialité</a:t>
            </a:r>
          </a:p>
          <a:p>
            <a:r>
              <a:rPr lang="fr-FR" sz="2400" dirty="0" smtClean="0"/>
              <a:t>Temps de passage complet : 10 min / élève</a:t>
            </a:r>
          </a:p>
          <a:p>
            <a:r>
              <a:rPr lang="fr-FR" sz="2400" dirty="0" smtClean="0"/>
              <a:t>On attend une présentation exposant les taches qui précèdent la revue sous forme de diaporamas, cartes mentales…</a:t>
            </a:r>
          </a:p>
          <a:p>
            <a:r>
              <a:rPr lang="fr-FR" sz="2400" dirty="0" smtClean="0"/>
              <a:t>Discussion par le jury (profs qui encadrent)</a:t>
            </a:r>
          </a:p>
          <a:p>
            <a:r>
              <a:rPr lang="fr-FR" sz="2400" dirty="0" smtClean="0"/>
              <a:t>Évaluation du travail individuel de chaque candidat  basée sur la grille d’évaluation de l’épreuve de projet</a:t>
            </a:r>
          </a:p>
          <a:p>
            <a:endParaRPr lang="fr-FR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acteurs du projets</a:t>
            </a:r>
            <a:endParaRPr lang="fr-FR" dirty="0"/>
          </a:p>
        </p:txBody>
      </p:sp>
      <p:graphicFrame>
        <p:nvGraphicFramePr>
          <p:cNvPr id="19" name="Diagramme 18"/>
          <p:cNvGraphicFramePr/>
          <p:nvPr/>
        </p:nvGraphicFramePr>
        <p:xfrm>
          <a:off x="1440160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24"/>
          <p:cNvGrpSpPr/>
          <p:nvPr/>
        </p:nvGrpSpPr>
        <p:grpSpPr>
          <a:xfrm>
            <a:off x="5940152" y="1556792"/>
            <a:ext cx="1027132" cy="1008112"/>
            <a:chOff x="5292080" y="2708920"/>
            <a:chExt cx="1748780" cy="1716395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92080" y="2708920"/>
              <a:ext cx="1748780" cy="1716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7" name="Connecteur droit 26"/>
            <p:cNvCxnSpPr/>
            <p:nvPr/>
          </p:nvCxnSpPr>
          <p:spPr>
            <a:xfrm rot="5400000">
              <a:off x="6444208" y="3573016"/>
              <a:ext cx="115212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27"/>
          <p:cNvGrpSpPr/>
          <p:nvPr/>
        </p:nvGrpSpPr>
        <p:grpSpPr>
          <a:xfrm flipV="1">
            <a:off x="827584" y="5085184"/>
            <a:ext cx="1027132" cy="1008112"/>
            <a:chOff x="5292080" y="2708920"/>
            <a:chExt cx="1748780" cy="1716395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92080" y="2708920"/>
              <a:ext cx="1748780" cy="1716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0" name="Connecteur droit 29"/>
            <p:cNvCxnSpPr/>
            <p:nvPr/>
          </p:nvCxnSpPr>
          <p:spPr>
            <a:xfrm rot="5400000">
              <a:off x="6444208" y="3573016"/>
              <a:ext cx="115212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30"/>
          <p:cNvGrpSpPr/>
          <p:nvPr/>
        </p:nvGrpSpPr>
        <p:grpSpPr>
          <a:xfrm>
            <a:off x="7020272" y="5085184"/>
            <a:ext cx="1027132" cy="1008112"/>
            <a:chOff x="5292080" y="2708920"/>
            <a:chExt cx="1748780" cy="1716395"/>
          </a:xfrm>
        </p:grpSpPr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92080" y="2708920"/>
              <a:ext cx="1748780" cy="1716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3" name="Connecteur droit 32"/>
            <p:cNvCxnSpPr/>
            <p:nvPr/>
          </p:nvCxnSpPr>
          <p:spPr>
            <a:xfrm rot="5400000">
              <a:off x="6444208" y="3573016"/>
              <a:ext cx="115212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ZoneTexte 16"/>
          <p:cNvSpPr txBox="1"/>
          <p:nvPr/>
        </p:nvSpPr>
        <p:spPr>
          <a:xfrm>
            <a:off x="683568" y="1844824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Plages horaires de travail en commun à mettre en place</a:t>
            </a:r>
            <a:endParaRPr lang="fr-FR" dirty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2411760" y="2636912"/>
            <a:ext cx="1512168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2411760" y="2708920"/>
            <a:ext cx="280831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2411760" y="2636912"/>
            <a:ext cx="2088232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dossiers des élèves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85720" y="5143512"/>
            <a:ext cx="58351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2000" b="1" dirty="0" smtClean="0"/>
              <a:t> Une clé USB contenant </a:t>
            </a:r>
            <a:r>
              <a:rPr lang="fr-FR" sz="2000" b="1" u="sng" dirty="0" smtClean="0">
                <a:solidFill>
                  <a:srgbClr val="FF0000"/>
                </a:solidFill>
              </a:rPr>
              <a:t>l’intégralité  de vos travaux</a:t>
            </a:r>
          </a:p>
          <a:p>
            <a:pPr>
              <a:buFont typeface="Wingdings" pitchFamily="2" charset="2"/>
              <a:buChar char="q"/>
            </a:pPr>
            <a:r>
              <a:rPr lang="fr-FR" sz="2000" b="1" dirty="0" smtClean="0"/>
              <a:t>Dossier sous ? - une arborescence imposée :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 Ranger et organiser ses productions</a:t>
            </a:r>
            <a:endParaRPr lang="fr-FR" sz="2000" b="1" dirty="0" smtClean="0"/>
          </a:p>
          <a:p>
            <a:pPr lvl="1">
              <a:buFont typeface="Wingdings" pitchFamily="2" charset="2"/>
              <a:buChar char="§"/>
            </a:pPr>
            <a:r>
              <a:rPr lang="fr-FR" sz="2000" dirty="0" smtClean="0"/>
              <a:t> </a:t>
            </a:r>
            <a:r>
              <a:rPr lang="fr-FR" dirty="0" smtClean="0"/>
              <a:t>Se fixer des objectifs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 Suivre son parcours (planning réel)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6715140" y="4286256"/>
            <a:ext cx="1800199" cy="1800201"/>
            <a:chOff x="4499992" y="2384884"/>
            <a:chExt cx="1981200" cy="1981200"/>
          </a:xfrm>
        </p:grpSpPr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5033392" y="3375484"/>
              <a:ext cx="1066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fr-FR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804792" y="3070684"/>
              <a:ext cx="1447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fr-FR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4499992" y="2918284"/>
              <a:ext cx="1524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fr-FR"/>
            </a:p>
          </p:txBody>
        </p:sp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99992" y="2384884"/>
              <a:ext cx="198120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5109592" y="4061284"/>
              <a:ext cx="1295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/>
                <a:t>Numérique ?</a:t>
              </a: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ZoneTexte 21"/>
          <p:cNvSpPr txBox="1"/>
          <p:nvPr/>
        </p:nvSpPr>
        <p:spPr>
          <a:xfrm>
            <a:off x="4500562" y="6072206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Plateforme d’échange 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57158" y="1285860"/>
            <a:ext cx="85011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dirty="0" smtClean="0"/>
              <a:t> Une carte mentale qui pilote tout le projet (sous </a:t>
            </a:r>
            <a:r>
              <a:rPr lang="fr-FR" dirty="0" err="1" smtClean="0"/>
              <a:t>Mindview</a:t>
            </a:r>
            <a:r>
              <a:rPr lang="fr-FR" dirty="0" smtClean="0"/>
              <a:t>)</a:t>
            </a:r>
          </a:p>
          <a:p>
            <a:r>
              <a:rPr lang="fr-FR" dirty="0" smtClean="0"/>
              <a:t>(un diagramme de GANTT intégré à </a:t>
            </a:r>
            <a:r>
              <a:rPr lang="fr-FR" dirty="0" err="1" smtClean="0"/>
              <a:t>Mindview</a:t>
            </a:r>
            <a:r>
              <a:rPr lang="fr-FR" dirty="0" smtClean="0"/>
              <a:t>)</a:t>
            </a:r>
          </a:p>
          <a:p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  Un Carnet de bord  : cahier de 96 pages format A4 (1 par groupe de spécialité)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       Il reste en classe !</a:t>
            </a:r>
          </a:p>
          <a:p>
            <a:endParaRPr lang="fr-FR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8194" name="Picture 2" descr="http://www.fourniscool.com/584-1560-thickbox/cahier-broche-conquerant-192-pages-pique-21-x-297-grands-carreaux-sey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714620"/>
            <a:ext cx="2500330" cy="2500331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2428860" y="3143248"/>
            <a:ext cx="1214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Date</a:t>
            </a:r>
          </a:p>
          <a:p>
            <a:endParaRPr lang="fr-FR" sz="1200" i="1" dirty="0" smtClean="0"/>
          </a:p>
          <a:p>
            <a:r>
              <a:rPr lang="fr-FR" sz="1200" i="1" dirty="0" smtClean="0"/>
              <a:t>Travail effectué</a:t>
            </a:r>
          </a:p>
          <a:p>
            <a:endParaRPr lang="fr-FR" sz="1200" i="1" dirty="0" smtClean="0"/>
          </a:p>
          <a:p>
            <a:r>
              <a:rPr lang="fr-FR" sz="1200" i="1" dirty="0" smtClean="0"/>
              <a:t>Travail à faire</a:t>
            </a:r>
            <a:endParaRPr lang="fr-FR" sz="1200" i="1" dirty="0"/>
          </a:p>
        </p:txBody>
      </p:sp>
      <p:sp>
        <p:nvSpPr>
          <p:cNvPr id="17" name="Rectangle 16"/>
          <p:cNvSpPr/>
          <p:nvPr/>
        </p:nvSpPr>
        <p:spPr>
          <a:xfrm>
            <a:off x="928662" y="3286124"/>
            <a:ext cx="1285884" cy="1500198"/>
          </a:xfrm>
          <a:prstGeom prst="wedgeRectCallout">
            <a:avLst>
              <a:gd name="adj1" fmla="val 96867"/>
              <a:gd name="adj2" fmla="val 3369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Historique du travail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Trace écrite des notes, de vos réflexions, des conseils du prof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8" name="Carré corné 17"/>
          <p:cNvSpPr/>
          <p:nvPr/>
        </p:nvSpPr>
        <p:spPr>
          <a:xfrm rot="21334970">
            <a:off x="3966405" y="3600651"/>
            <a:ext cx="785818" cy="1000132"/>
          </a:xfrm>
          <a:prstGeom prst="foldedCorner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5286380" y="3357562"/>
            <a:ext cx="1357322" cy="857256"/>
          </a:xfrm>
          <a:prstGeom prst="wedgeRectCallout">
            <a:avLst>
              <a:gd name="adj1" fmla="val -125919"/>
              <a:gd name="adj2" fmla="val 4732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Coller des documents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(prévoir un tube de colle)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500298" y="3000372"/>
            <a:ext cx="2571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FF0000"/>
                </a:solidFill>
              </a:rPr>
              <a:t>À chaque tache nouvelle ouvrir une double page</a:t>
            </a:r>
            <a:endParaRPr lang="fr-FR" sz="9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1470025"/>
          </a:xfrm>
        </p:spPr>
        <p:txBody>
          <a:bodyPr>
            <a:noAutofit/>
          </a:bodyPr>
          <a:lstStyle/>
          <a:p>
            <a:r>
              <a:rPr lang="fr-FR" sz="7200" dirty="0" smtClean="0"/>
              <a:t>Travaux de la phase de préparation</a:t>
            </a:r>
            <a:endParaRPr lang="fr-FR" sz="7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377503" cy="10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733256"/>
            <a:ext cx="885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riangle isocèle 5"/>
          <p:cNvSpPr/>
          <p:nvPr/>
        </p:nvSpPr>
        <p:spPr>
          <a:xfrm>
            <a:off x="323528" y="3645024"/>
            <a:ext cx="1512168" cy="1152128"/>
          </a:xfrm>
          <a:prstGeom prst="triangle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>
            <a:off x="1043608" y="3933056"/>
            <a:ext cx="0" cy="5040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/>
        </p:nvSpPr>
        <p:spPr>
          <a:xfrm>
            <a:off x="1043608" y="4581128"/>
            <a:ext cx="72008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979712" y="3356992"/>
            <a:ext cx="26642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14 heures pour réaliser cette phase </a:t>
            </a:r>
          </a:p>
          <a:p>
            <a:r>
              <a:rPr lang="fr-FR" sz="2800" dirty="0" smtClean="0"/>
              <a:t>Et préparer la revue de projet 1</a:t>
            </a:r>
            <a:endParaRPr lang="fr-FR" sz="2800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357562"/>
            <a:ext cx="3857652" cy="268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676456" cy="83671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P2 – Planification des étapes du projet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51520" y="836712"/>
            <a:ext cx="79928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Sous </a:t>
            </a:r>
            <a:r>
              <a:rPr lang="fr-FR" dirty="0" err="1" smtClean="0"/>
              <a:t>Mindview</a:t>
            </a:r>
            <a:r>
              <a:rPr lang="fr-FR" dirty="0" smtClean="0"/>
              <a:t>, à partir du fichier </a:t>
            </a:r>
            <a:r>
              <a:rPr lang="fr-FR" dirty="0" err="1" smtClean="0"/>
              <a:t>excel</a:t>
            </a:r>
            <a:r>
              <a:rPr lang="fr-FR" dirty="0" smtClean="0"/>
              <a:t>,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reporter les 3 phases et les 7 étapes </a:t>
            </a:r>
            <a:r>
              <a:rPr lang="fr-FR" dirty="0" smtClean="0"/>
              <a:t>dans une carte mentale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Remarque</a:t>
            </a:r>
            <a:r>
              <a:rPr lang="fr-FR" sz="1400" dirty="0" smtClean="0"/>
              <a:t> : </a:t>
            </a:r>
            <a:r>
              <a:rPr lang="fr-FR" sz="1400" i="1" dirty="0" smtClean="0"/>
              <a:t>les étapes P1 à P6 seront regroupées dans la même branche de la carte mentale</a:t>
            </a:r>
            <a:endParaRPr lang="fr-FR" sz="1400" i="1" dirty="0"/>
          </a:p>
        </p:txBody>
      </p:sp>
      <p:sp>
        <p:nvSpPr>
          <p:cNvPr id="6" name="ZoneTexte 5"/>
          <p:cNvSpPr txBox="1"/>
          <p:nvPr/>
        </p:nvSpPr>
        <p:spPr>
          <a:xfrm>
            <a:off x="285720" y="3929066"/>
            <a:ext cx="6357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Créer le GANTT à partir :</a:t>
            </a:r>
          </a:p>
          <a:p>
            <a:pPr>
              <a:buFontTx/>
              <a:buChar char="-"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carte mentale (voir le tutoriel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buFontTx/>
              <a:buChar char="-"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 durées du fichier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</a:t>
            </a:r>
            <a:endParaRPr lang="fr-F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14282" y="5786454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Déclarer les jours travaillés</a:t>
            </a:r>
          </a:p>
          <a:p>
            <a:pPr>
              <a:buFontTx/>
              <a:buChar char="-"/>
            </a:pP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072066" y="3143248"/>
            <a:ext cx="3892422" cy="369331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Mettre à jour la carte mentale à chaque séance :</a:t>
            </a:r>
          </a:p>
          <a:p>
            <a:pPr>
              <a:buFontTx/>
              <a:buChar char="-"/>
            </a:pPr>
            <a:r>
              <a:rPr lang="fr-FR" b="1" dirty="0" smtClean="0">
                <a:solidFill>
                  <a:srgbClr val="FF0000"/>
                </a:solidFill>
              </a:rPr>
              <a:t> En inscrivant les taches réalisées et leur durée</a:t>
            </a:r>
          </a:p>
          <a:p>
            <a:pPr>
              <a:buFontTx/>
              <a:buChar char="-"/>
            </a:pPr>
            <a:r>
              <a:rPr lang="fr-FR" b="1" dirty="0" smtClean="0">
                <a:solidFill>
                  <a:srgbClr val="FF0000"/>
                </a:solidFill>
              </a:rPr>
              <a:t> en joignant éventuellement un fichier numérique pour chaque tache</a:t>
            </a:r>
          </a:p>
          <a:p>
            <a:pPr>
              <a:buFontTx/>
              <a:buChar char="-"/>
            </a:pPr>
            <a:endParaRPr lang="fr-FR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fr-FR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fr-FR" b="1" dirty="0" smtClean="0">
                <a:solidFill>
                  <a:srgbClr val="FF0000"/>
                </a:solidFill>
              </a:rPr>
              <a:t>Mettre à jour le GANTT à chaque séance :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Actualiser la durée des taches effectuées  </a:t>
            </a:r>
          </a:p>
          <a:p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rganigramme : Document 2"/>
          <p:cNvSpPr/>
          <p:nvPr/>
        </p:nvSpPr>
        <p:spPr>
          <a:xfrm>
            <a:off x="8244408" y="677144"/>
            <a:ext cx="899592" cy="7200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Un tutoriel est disponible</a:t>
            </a:r>
            <a:endParaRPr lang="fr-FR" sz="1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785926"/>
            <a:ext cx="2922418" cy="176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Connecteur droit avec flèche 14"/>
          <p:cNvCxnSpPr/>
          <p:nvPr/>
        </p:nvCxnSpPr>
        <p:spPr>
          <a:xfrm>
            <a:off x="2428860" y="1643050"/>
            <a:ext cx="428628" cy="2857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85720" y="2071678"/>
            <a:ext cx="1595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u="sng" dirty="0" smtClean="0"/>
              <a:t>La carte mentale</a:t>
            </a:r>
            <a:endParaRPr lang="fr-FR" sz="16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fr-FR" sz="4000" dirty="0" smtClean="0"/>
              <a:t>P3- Analyse du besoin</a:t>
            </a:r>
            <a:endParaRPr lang="fr-FR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6832"/>
            <a:ext cx="6259238" cy="43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rme libre 6"/>
          <p:cNvSpPr/>
          <p:nvPr/>
        </p:nvSpPr>
        <p:spPr>
          <a:xfrm>
            <a:off x="5004048" y="1628800"/>
            <a:ext cx="2603500" cy="2846328"/>
          </a:xfrm>
          <a:custGeom>
            <a:avLst/>
            <a:gdLst>
              <a:gd name="connsiteX0" fmla="*/ 63500 w 2603500"/>
              <a:gd name="connsiteY0" fmla="*/ 734060 h 3134360"/>
              <a:gd name="connsiteX1" fmla="*/ 444500 w 2603500"/>
              <a:gd name="connsiteY1" fmla="*/ 109220 h 3134360"/>
              <a:gd name="connsiteX2" fmla="*/ 1892300 w 2603500"/>
              <a:gd name="connsiteY2" fmla="*/ 124460 h 3134360"/>
              <a:gd name="connsiteX3" fmla="*/ 2547620 w 2603500"/>
              <a:gd name="connsiteY3" fmla="*/ 855980 h 3134360"/>
              <a:gd name="connsiteX4" fmla="*/ 2227580 w 2603500"/>
              <a:gd name="connsiteY4" fmla="*/ 2075180 h 3134360"/>
              <a:gd name="connsiteX5" fmla="*/ 1998980 w 2603500"/>
              <a:gd name="connsiteY5" fmla="*/ 2974340 h 3134360"/>
              <a:gd name="connsiteX6" fmla="*/ 855980 w 2603500"/>
              <a:gd name="connsiteY6" fmla="*/ 3035300 h 3134360"/>
              <a:gd name="connsiteX7" fmla="*/ 170180 w 2603500"/>
              <a:gd name="connsiteY7" fmla="*/ 2882900 h 3134360"/>
              <a:gd name="connsiteX8" fmla="*/ 63500 w 2603500"/>
              <a:gd name="connsiteY8" fmla="*/ 1968500 h 3134360"/>
              <a:gd name="connsiteX9" fmla="*/ 63500 w 2603500"/>
              <a:gd name="connsiteY9" fmla="*/ 734060 h 31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03500" h="3134360">
                <a:moveTo>
                  <a:pt x="63500" y="734060"/>
                </a:moveTo>
                <a:cubicBezTo>
                  <a:pt x="127000" y="424180"/>
                  <a:pt x="139700" y="210820"/>
                  <a:pt x="444500" y="109220"/>
                </a:cubicBezTo>
                <a:cubicBezTo>
                  <a:pt x="749300" y="7620"/>
                  <a:pt x="1541780" y="0"/>
                  <a:pt x="1892300" y="124460"/>
                </a:cubicBezTo>
                <a:cubicBezTo>
                  <a:pt x="2242820" y="248920"/>
                  <a:pt x="2491740" y="530860"/>
                  <a:pt x="2547620" y="855980"/>
                </a:cubicBezTo>
                <a:cubicBezTo>
                  <a:pt x="2603500" y="1181100"/>
                  <a:pt x="2319020" y="1722120"/>
                  <a:pt x="2227580" y="2075180"/>
                </a:cubicBezTo>
                <a:cubicBezTo>
                  <a:pt x="2136140" y="2428240"/>
                  <a:pt x="2227580" y="2814320"/>
                  <a:pt x="1998980" y="2974340"/>
                </a:cubicBezTo>
                <a:cubicBezTo>
                  <a:pt x="1770380" y="3134360"/>
                  <a:pt x="1160780" y="3050540"/>
                  <a:pt x="855980" y="3035300"/>
                </a:cubicBezTo>
                <a:cubicBezTo>
                  <a:pt x="551180" y="3020060"/>
                  <a:pt x="302260" y="3060700"/>
                  <a:pt x="170180" y="2882900"/>
                </a:cubicBezTo>
                <a:cubicBezTo>
                  <a:pt x="38100" y="2705100"/>
                  <a:pt x="83820" y="2326640"/>
                  <a:pt x="63500" y="1968500"/>
                </a:cubicBezTo>
                <a:cubicBezTo>
                  <a:pt x="43180" y="1610360"/>
                  <a:pt x="0" y="1043940"/>
                  <a:pt x="63500" y="73406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/>
          <p:cNvSpPr/>
          <p:nvPr/>
        </p:nvSpPr>
        <p:spPr>
          <a:xfrm>
            <a:off x="899592" y="4221088"/>
            <a:ext cx="4104456" cy="2088232"/>
          </a:xfrm>
          <a:custGeom>
            <a:avLst/>
            <a:gdLst>
              <a:gd name="connsiteX0" fmla="*/ 6189980 w 6598920"/>
              <a:gd name="connsiteY0" fmla="*/ 1442720 h 1717040"/>
              <a:gd name="connsiteX1" fmla="*/ 3934460 w 6598920"/>
              <a:gd name="connsiteY1" fmla="*/ 1671320 h 1717040"/>
              <a:gd name="connsiteX2" fmla="*/ 1557020 w 6598920"/>
              <a:gd name="connsiteY2" fmla="*/ 1640840 h 1717040"/>
              <a:gd name="connsiteX3" fmla="*/ 642620 w 6598920"/>
              <a:gd name="connsiteY3" fmla="*/ 1214120 h 1717040"/>
              <a:gd name="connsiteX4" fmla="*/ 703580 w 6598920"/>
              <a:gd name="connsiteY4" fmla="*/ 314960 h 1717040"/>
              <a:gd name="connsiteX5" fmla="*/ 4864100 w 6598920"/>
              <a:gd name="connsiteY5" fmla="*/ 10160 h 1717040"/>
              <a:gd name="connsiteX6" fmla="*/ 6052820 w 6598920"/>
              <a:gd name="connsiteY6" fmla="*/ 375920 h 1717040"/>
              <a:gd name="connsiteX7" fmla="*/ 6388100 w 6598920"/>
              <a:gd name="connsiteY7" fmla="*/ 711200 h 1717040"/>
              <a:gd name="connsiteX8" fmla="*/ 6189980 w 6598920"/>
              <a:gd name="connsiteY8" fmla="*/ 1442720 h 171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8920" h="1717040">
                <a:moveTo>
                  <a:pt x="6189980" y="1442720"/>
                </a:moveTo>
                <a:cubicBezTo>
                  <a:pt x="5781040" y="1602740"/>
                  <a:pt x="4706620" y="1638300"/>
                  <a:pt x="3934460" y="1671320"/>
                </a:cubicBezTo>
                <a:cubicBezTo>
                  <a:pt x="3162300" y="1704340"/>
                  <a:pt x="2105660" y="1717040"/>
                  <a:pt x="1557020" y="1640840"/>
                </a:cubicBezTo>
                <a:cubicBezTo>
                  <a:pt x="1008380" y="1564640"/>
                  <a:pt x="784860" y="1435100"/>
                  <a:pt x="642620" y="1214120"/>
                </a:cubicBezTo>
                <a:cubicBezTo>
                  <a:pt x="500380" y="993140"/>
                  <a:pt x="0" y="515620"/>
                  <a:pt x="703580" y="314960"/>
                </a:cubicBezTo>
                <a:cubicBezTo>
                  <a:pt x="1407160" y="114300"/>
                  <a:pt x="3972560" y="0"/>
                  <a:pt x="4864100" y="10160"/>
                </a:cubicBezTo>
                <a:cubicBezTo>
                  <a:pt x="5755640" y="20320"/>
                  <a:pt x="5798820" y="259080"/>
                  <a:pt x="6052820" y="375920"/>
                </a:cubicBezTo>
                <a:cubicBezTo>
                  <a:pt x="6306820" y="492760"/>
                  <a:pt x="6372860" y="535940"/>
                  <a:pt x="6388100" y="711200"/>
                </a:cubicBezTo>
                <a:cubicBezTo>
                  <a:pt x="6403340" y="886460"/>
                  <a:pt x="6598920" y="1282700"/>
                  <a:pt x="6189980" y="144272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1224280" y="2110740"/>
            <a:ext cx="2108200" cy="2189480"/>
          </a:xfrm>
          <a:custGeom>
            <a:avLst/>
            <a:gdLst>
              <a:gd name="connsiteX0" fmla="*/ 71120 w 2108200"/>
              <a:gd name="connsiteY0" fmla="*/ 1653540 h 2189480"/>
              <a:gd name="connsiteX1" fmla="*/ 924560 w 2108200"/>
              <a:gd name="connsiteY1" fmla="*/ 2125980 h 2189480"/>
              <a:gd name="connsiteX2" fmla="*/ 1457960 w 2108200"/>
              <a:gd name="connsiteY2" fmla="*/ 2034540 h 2189480"/>
              <a:gd name="connsiteX3" fmla="*/ 1945640 w 2108200"/>
              <a:gd name="connsiteY3" fmla="*/ 1303020 h 2189480"/>
              <a:gd name="connsiteX4" fmla="*/ 2037080 w 2108200"/>
              <a:gd name="connsiteY4" fmla="*/ 464820 h 2189480"/>
              <a:gd name="connsiteX5" fmla="*/ 1518920 w 2108200"/>
              <a:gd name="connsiteY5" fmla="*/ 53340 h 2189480"/>
              <a:gd name="connsiteX6" fmla="*/ 650240 w 2108200"/>
              <a:gd name="connsiteY6" fmla="*/ 144780 h 2189480"/>
              <a:gd name="connsiteX7" fmla="*/ 101600 w 2108200"/>
              <a:gd name="connsiteY7" fmla="*/ 647700 h 2189480"/>
              <a:gd name="connsiteX8" fmla="*/ 40640 w 2108200"/>
              <a:gd name="connsiteY8" fmla="*/ 1333500 h 2189480"/>
              <a:gd name="connsiteX9" fmla="*/ 132080 w 2108200"/>
              <a:gd name="connsiteY9" fmla="*/ 1668780 h 218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08200" h="2189480">
                <a:moveTo>
                  <a:pt x="71120" y="1653540"/>
                </a:moveTo>
                <a:cubicBezTo>
                  <a:pt x="382270" y="1858010"/>
                  <a:pt x="693420" y="2062480"/>
                  <a:pt x="924560" y="2125980"/>
                </a:cubicBezTo>
                <a:cubicBezTo>
                  <a:pt x="1155700" y="2189480"/>
                  <a:pt x="1287780" y="2171700"/>
                  <a:pt x="1457960" y="2034540"/>
                </a:cubicBezTo>
                <a:cubicBezTo>
                  <a:pt x="1628140" y="1897380"/>
                  <a:pt x="1849120" y="1564640"/>
                  <a:pt x="1945640" y="1303020"/>
                </a:cubicBezTo>
                <a:cubicBezTo>
                  <a:pt x="2042160" y="1041400"/>
                  <a:pt x="2108200" y="673100"/>
                  <a:pt x="2037080" y="464820"/>
                </a:cubicBezTo>
                <a:cubicBezTo>
                  <a:pt x="1965960" y="256540"/>
                  <a:pt x="1750060" y="106680"/>
                  <a:pt x="1518920" y="53340"/>
                </a:cubicBezTo>
                <a:cubicBezTo>
                  <a:pt x="1287780" y="0"/>
                  <a:pt x="886460" y="45720"/>
                  <a:pt x="650240" y="144780"/>
                </a:cubicBezTo>
                <a:cubicBezTo>
                  <a:pt x="414020" y="243840"/>
                  <a:pt x="203200" y="449580"/>
                  <a:pt x="101600" y="647700"/>
                </a:cubicBezTo>
                <a:cubicBezTo>
                  <a:pt x="0" y="845820"/>
                  <a:pt x="35560" y="1163320"/>
                  <a:pt x="40640" y="1333500"/>
                </a:cubicBezTo>
                <a:cubicBezTo>
                  <a:pt x="45720" y="1503680"/>
                  <a:pt x="132080" y="1668780"/>
                  <a:pt x="132080" y="166878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516216" y="1052736"/>
            <a:ext cx="2627784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À qui le produit rend-t-il service?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051720" y="6309320"/>
            <a:ext cx="2627784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Sur quoi agit le produit?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79512" y="1340768"/>
            <a:ext cx="2627784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Dans quel environnement s’insère t-il?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307288" y="3573016"/>
            <a:ext cx="1836712" cy="646331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Dans quel but le produit agit-il?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580112" y="2780928"/>
            <a:ext cx="1512168" cy="64807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>
            <a:stCxn id="13" idx="0"/>
            <a:endCxn id="14" idx="3"/>
          </p:cNvCxnSpPr>
          <p:nvPr/>
        </p:nvCxnSpPr>
        <p:spPr>
          <a:xfrm flipH="1" flipV="1">
            <a:off x="7092280" y="3104964"/>
            <a:ext cx="1133364" cy="46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0" y="620688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Réaliser une carte mentale permettant de répondre aux questions ci-dessous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251520" y="0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fr-FR" sz="4000" dirty="0" smtClean="0">
                <a:solidFill>
                  <a:srgbClr val="000000"/>
                </a:solidFill>
              </a:rPr>
              <a:t>P4- Recherche du cahier des charges</a:t>
            </a:r>
            <a:endParaRPr lang="fr-FR" sz="4000" dirty="0">
              <a:solidFill>
                <a:srgbClr val="0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51520" y="3717032"/>
            <a:ext cx="52920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 smtClean="0"/>
              <a:t>Méthode</a:t>
            </a:r>
          </a:p>
          <a:p>
            <a:r>
              <a:rPr lang="fr-FR" sz="2400" dirty="0" err="1" smtClean="0"/>
              <a:t>Brain</a:t>
            </a:r>
            <a:r>
              <a:rPr lang="fr-FR" sz="2400" dirty="0" smtClean="0"/>
              <a:t> </a:t>
            </a:r>
            <a:r>
              <a:rPr lang="fr-FR" sz="2400" dirty="0" err="1" smtClean="0"/>
              <a:t>storming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u="sng" dirty="0" smtClean="0"/>
              <a:t>Documents attendus</a:t>
            </a:r>
          </a:p>
          <a:p>
            <a:r>
              <a:rPr lang="fr-FR" sz="2400" dirty="0" smtClean="0"/>
              <a:t>Synthèse sous forme de carte mentale</a:t>
            </a:r>
          </a:p>
          <a:p>
            <a:r>
              <a:rPr lang="fr-FR" sz="2400" dirty="0" smtClean="0"/>
              <a:t>Diagramme(s) des cas d’utilisation</a:t>
            </a:r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51520" y="1340768"/>
            <a:ext cx="64807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 smtClean="0"/>
              <a:t>Taches</a:t>
            </a:r>
            <a:r>
              <a:rPr lang="fr-FR" sz="2400" dirty="0" smtClean="0"/>
              <a:t>:</a:t>
            </a:r>
          </a:p>
          <a:p>
            <a:r>
              <a:rPr lang="fr-FR" sz="2400" dirty="0" smtClean="0"/>
              <a:t>Analyse des données existantes</a:t>
            </a:r>
          </a:p>
          <a:p>
            <a:r>
              <a:rPr lang="fr-FR" sz="2400" dirty="0" smtClean="0"/>
              <a:t>Première liste de fonctions de service</a:t>
            </a:r>
          </a:p>
          <a:p>
            <a:r>
              <a:rPr lang="fr-FR" sz="2400" dirty="0" smtClean="0"/>
              <a:t>Lister les cas d’utilisation</a:t>
            </a:r>
          </a:p>
          <a:p>
            <a:r>
              <a:rPr lang="fr-FR" sz="2400" dirty="0" smtClean="0"/>
              <a:t>Recherche internet</a:t>
            </a:r>
          </a:p>
          <a:p>
            <a:r>
              <a:rPr lang="fr-FR" sz="2400" dirty="0" smtClean="0"/>
              <a:t>Eventuellement recherche sur le site INPI</a:t>
            </a:r>
          </a:p>
          <a:p>
            <a:endParaRPr lang="fr-FR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P5- Elaboration du cahier des charges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23528" y="836712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Bâtir un diagramme des exigences à partir de la carte mentale de l’étape précédente </a:t>
            </a:r>
            <a:endParaRPr lang="fr-FR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284984"/>
            <a:ext cx="677617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28800"/>
            <a:ext cx="896448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47056" y="0"/>
            <a:ext cx="849694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4000" dirty="0" smtClean="0"/>
              <a:t>P6- Répartition des tâches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42326"/>
            <a:ext cx="9144000" cy="456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rme libre 5"/>
          <p:cNvSpPr/>
          <p:nvPr/>
        </p:nvSpPr>
        <p:spPr>
          <a:xfrm>
            <a:off x="4328583" y="3096683"/>
            <a:ext cx="3505200" cy="1570567"/>
          </a:xfrm>
          <a:custGeom>
            <a:avLst/>
            <a:gdLst>
              <a:gd name="connsiteX0" fmla="*/ 294217 w 3505200"/>
              <a:gd name="connsiteY0" fmla="*/ 91017 h 1570567"/>
              <a:gd name="connsiteX1" fmla="*/ 65617 w 3505200"/>
              <a:gd name="connsiteY1" fmla="*/ 332317 h 1570567"/>
              <a:gd name="connsiteX2" fmla="*/ 78317 w 3505200"/>
              <a:gd name="connsiteY2" fmla="*/ 916517 h 1570567"/>
              <a:gd name="connsiteX3" fmla="*/ 446617 w 3505200"/>
              <a:gd name="connsiteY3" fmla="*/ 1475317 h 1570567"/>
              <a:gd name="connsiteX4" fmla="*/ 2758017 w 3505200"/>
              <a:gd name="connsiteY4" fmla="*/ 1488017 h 1570567"/>
              <a:gd name="connsiteX5" fmla="*/ 3393017 w 3505200"/>
              <a:gd name="connsiteY5" fmla="*/ 1272117 h 1570567"/>
              <a:gd name="connsiteX6" fmla="*/ 3431117 w 3505200"/>
              <a:gd name="connsiteY6" fmla="*/ 700617 h 1570567"/>
              <a:gd name="connsiteX7" fmla="*/ 3316817 w 3505200"/>
              <a:gd name="connsiteY7" fmla="*/ 345017 h 1570567"/>
              <a:gd name="connsiteX8" fmla="*/ 2770717 w 3505200"/>
              <a:gd name="connsiteY8" fmla="*/ 78317 h 1570567"/>
              <a:gd name="connsiteX9" fmla="*/ 1716617 w 3505200"/>
              <a:gd name="connsiteY9" fmla="*/ 78317 h 1570567"/>
              <a:gd name="connsiteX10" fmla="*/ 789517 w 3505200"/>
              <a:gd name="connsiteY10" fmla="*/ 2117 h 1570567"/>
              <a:gd name="connsiteX11" fmla="*/ 192617 w 3505200"/>
              <a:gd name="connsiteY11" fmla="*/ 91017 h 1570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05200" h="1570567">
                <a:moveTo>
                  <a:pt x="294217" y="91017"/>
                </a:moveTo>
                <a:cubicBezTo>
                  <a:pt x="197908" y="142875"/>
                  <a:pt x="101600" y="194734"/>
                  <a:pt x="65617" y="332317"/>
                </a:cubicBezTo>
                <a:cubicBezTo>
                  <a:pt x="29634" y="469900"/>
                  <a:pt x="14817" y="726017"/>
                  <a:pt x="78317" y="916517"/>
                </a:cubicBezTo>
                <a:cubicBezTo>
                  <a:pt x="141817" y="1107017"/>
                  <a:pt x="0" y="1380067"/>
                  <a:pt x="446617" y="1475317"/>
                </a:cubicBezTo>
                <a:cubicBezTo>
                  <a:pt x="893234" y="1570567"/>
                  <a:pt x="2266950" y="1521884"/>
                  <a:pt x="2758017" y="1488017"/>
                </a:cubicBezTo>
                <a:cubicBezTo>
                  <a:pt x="3249084" y="1454150"/>
                  <a:pt x="3280834" y="1403350"/>
                  <a:pt x="3393017" y="1272117"/>
                </a:cubicBezTo>
                <a:cubicBezTo>
                  <a:pt x="3505200" y="1140884"/>
                  <a:pt x="3443817" y="855134"/>
                  <a:pt x="3431117" y="700617"/>
                </a:cubicBezTo>
                <a:cubicBezTo>
                  <a:pt x="3418417" y="546100"/>
                  <a:pt x="3426884" y="448734"/>
                  <a:pt x="3316817" y="345017"/>
                </a:cubicBezTo>
                <a:cubicBezTo>
                  <a:pt x="3206750" y="241300"/>
                  <a:pt x="3037417" y="122767"/>
                  <a:pt x="2770717" y="78317"/>
                </a:cubicBezTo>
                <a:cubicBezTo>
                  <a:pt x="2504017" y="33867"/>
                  <a:pt x="2046817" y="91017"/>
                  <a:pt x="1716617" y="78317"/>
                </a:cubicBezTo>
                <a:cubicBezTo>
                  <a:pt x="1386417" y="65617"/>
                  <a:pt x="1043517" y="0"/>
                  <a:pt x="789517" y="2117"/>
                </a:cubicBezTo>
                <a:cubicBezTo>
                  <a:pt x="535517" y="4234"/>
                  <a:pt x="364067" y="47625"/>
                  <a:pt x="192617" y="91017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7452320" y="2564904"/>
            <a:ext cx="151216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Exigences traitées par le groupe ITEC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932040" y="5661248"/>
            <a:ext cx="151216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Exigences traitées par le groupe SIN</a:t>
            </a:r>
            <a:endParaRPr lang="fr-FR" dirty="0"/>
          </a:p>
        </p:txBody>
      </p:sp>
      <p:sp>
        <p:nvSpPr>
          <p:cNvPr id="9" name="Forme libre 8"/>
          <p:cNvSpPr/>
          <p:nvPr/>
        </p:nvSpPr>
        <p:spPr>
          <a:xfrm>
            <a:off x="84667" y="4851400"/>
            <a:ext cx="5008033" cy="1521883"/>
          </a:xfrm>
          <a:custGeom>
            <a:avLst/>
            <a:gdLst>
              <a:gd name="connsiteX0" fmla="*/ 245533 w 5008033"/>
              <a:gd name="connsiteY0" fmla="*/ 101600 h 1521883"/>
              <a:gd name="connsiteX1" fmla="*/ 1299633 w 5008033"/>
              <a:gd name="connsiteY1" fmla="*/ 101600 h 1521883"/>
              <a:gd name="connsiteX2" fmla="*/ 2302933 w 5008033"/>
              <a:gd name="connsiteY2" fmla="*/ 12700 h 1521883"/>
              <a:gd name="connsiteX3" fmla="*/ 3293533 w 5008033"/>
              <a:gd name="connsiteY3" fmla="*/ 177800 h 1521883"/>
              <a:gd name="connsiteX4" fmla="*/ 4601633 w 5008033"/>
              <a:gd name="connsiteY4" fmla="*/ 203200 h 1521883"/>
              <a:gd name="connsiteX5" fmla="*/ 4906433 w 5008033"/>
              <a:gd name="connsiteY5" fmla="*/ 355600 h 1521883"/>
              <a:gd name="connsiteX6" fmla="*/ 4804833 w 5008033"/>
              <a:gd name="connsiteY6" fmla="*/ 901700 h 1521883"/>
              <a:gd name="connsiteX7" fmla="*/ 4804833 w 5008033"/>
              <a:gd name="connsiteY7" fmla="*/ 1422400 h 1521883"/>
              <a:gd name="connsiteX8" fmla="*/ 3585633 w 5008033"/>
              <a:gd name="connsiteY8" fmla="*/ 1498600 h 1521883"/>
              <a:gd name="connsiteX9" fmla="*/ 2175933 w 5008033"/>
              <a:gd name="connsiteY9" fmla="*/ 1409700 h 1521883"/>
              <a:gd name="connsiteX10" fmla="*/ 588433 w 5008033"/>
              <a:gd name="connsiteY10" fmla="*/ 1485900 h 1521883"/>
              <a:gd name="connsiteX11" fmla="*/ 80433 w 5008033"/>
              <a:gd name="connsiteY11" fmla="*/ 1193800 h 1521883"/>
              <a:gd name="connsiteX12" fmla="*/ 105833 w 5008033"/>
              <a:gd name="connsiteY12" fmla="*/ 533400 h 1521883"/>
              <a:gd name="connsiteX13" fmla="*/ 245533 w 5008033"/>
              <a:gd name="connsiteY13" fmla="*/ 101600 h 152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08033" h="1521883">
                <a:moveTo>
                  <a:pt x="245533" y="101600"/>
                </a:moveTo>
                <a:cubicBezTo>
                  <a:pt x="444500" y="29633"/>
                  <a:pt x="956733" y="116417"/>
                  <a:pt x="1299633" y="101600"/>
                </a:cubicBezTo>
                <a:cubicBezTo>
                  <a:pt x="1642533" y="86783"/>
                  <a:pt x="1970616" y="0"/>
                  <a:pt x="2302933" y="12700"/>
                </a:cubicBezTo>
                <a:cubicBezTo>
                  <a:pt x="2635250" y="25400"/>
                  <a:pt x="2910416" y="146050"/>
                  <a:pt x="3293533" y="177800"/>
                </a:cubicBezTo>
                <a:cubicBezTo>
                  <a:pt x="3676650" y="209550"/>
                  <a:pt x="4332816" y="173567"/>
                  <a:pt x="4601633" y="203200"/>
                </a:cubicBezTo>
                <a:cubicBezTo>
                  <a:pt x="4870450" y="232833"/>
                  <a:pt x="4872566" y="239183"/>
                  <a:pt x="4906433" y="355600"/>
                </a:cubicBezTo>
                <a:cubicBezTo>
                  <a:pt x="4940300" y="472017"/>
                  <a:pt x="4821766" y="723900"/>
                  <a:pt x="4804833" y="901700"/>
                </a:cubicBezTo>
                <a:cubicBezTo>
                  <a:pt x="4787900" y="1079500"/>
                  <a:pt x="5008033" y="1322917"/>
                  <a:pt x="4804833" y="1422400"/>
                </a:cubicBezTo>
                <a:cubicBezTo>
                  <a:pt x="4601633" y="1521883"/>
                  <a:pt x="4023783" y="1500717"/>
                  <a:pt x="3585633" y="1498600"/>
                </a:cubicBezTo>
                <a:cubicBezTo>
                  <a:pt x="3147483" y="1496483"/>
                  <a:pt x="2675466" y="1411817"/>
                  <a:pt x="2175933" y="1409700"/>
                </a:cubicBezTo>
                <a:cubicBezTo>
                  <a:pt x="1676400" y="1407583"/>
                  <a:pt x="937683" y="1521883"/>
                  <a:pt x="588433" y="1485900"/>
                </a:cubicBezTo>
                <a:cubicBezTo>
                  <a:pt x="239183" y="1449917"/>
                  <a:pt x="160866" y="1352550"/>
                  <a:pt x="80433" y="1193800"/>
                </a:cubicBezTo>
                <a:cubicBezTo>
                  <a:pt x="0" y="1035050"/>
                  <a:pt x="71966" y="719667"/>
                  <a:pt x="105833" y="533400"/>
                </a:cubicBezTo>
                <a:cubicBezTo>
                  <a:pt x="139700" y="347133"/>
                  <a:pt x="46566" y="173567"/>
                  <a:pt x="245533" y="1016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Revue de projet </a:t>
            </a:r>
            <a:r>
              <a:rPr lang="fr-FR" dirty="0" smtClean="0">
                <a:solidFill>
                  <a:srgbClr val="FF0000"/>
                </a:solidFill>
              </a:rPr>
              <a:t>1</a:t>
            </a:r>
            <a:r>
              <a:rPr lang="fr-FR" dirty="0" smtClean="0"/>
              <a:t> en ITEC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6 critères évalués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550" y="2066925"/>
            <a:ext cx="79629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5542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Revue de projet </a:t>
            </a:r>
            <a:r>
              <a:rPr lang="fr-FR" dirty="0" smtClean="0">
                <a:solidFill>
                  <a:srgbClr val="FF0000"/>
                </a:solidFill>
              </a:rPr>
              <a:t>1</a:t>
            </a:r>
            <a:r>
              <a:rPr lang="fr-FR" dirty="0" smtClean="0"/>
              <a:t> en </a:t>
            </a:r>
            <a:r>
              <a:rPr lang="fr-FR" dirty="0" smtClean="0"/>
              <a:t>EE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07674" y="1697195"/>
          <a:ext cx="8741116" cy="3387988"/>
        </p:xfrm>
        <a:graphic>
          <a:graphicData uri="http://schemas.openxmlformats.org/drawingml/2006/table">
            <a:tbl>
              <a:tblPr/>
              <a:tblGrid>
                <a:gridCol w="3543307"/>
                <a:gridCol w="1652447"/>
                <a:gridCol w="3545362"/>
              </a:tblGrid>
              <a:tr h="3049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Compétences évaluées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latin typeface="Arial"/>
                        </a:rPr>
                        <a:t>Indicateurs de performance                                                               </a:t>
                      </a:r>
                      <a:r>
                        <a:rPr lang="fr-FR" sz="800" b="1" i="1" u="none" strike="noStrike">
                          <a:latin typeface="Arial"/>
                        </a:rPr>
                        <a:t> </a:t>
                      </a:r>
                      <a:r>
                        <a:rPr lang="fr-FR" sz="800" b="0" i="0" u="none" strike="noStrike">
                          <a:latin typeface="Arial"/>
                        </a:rPr>
                        <a:t>évaluation</a:t>
                      </a:r>
                      <a:endParaRPr lang="fr-FR" sz="1000" b="1" i="1" u="none" strike="noStrike">
                        <a:latin typeface="Arial"/>
                      </a:endParaRP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0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latin typeface="Arial"/>
                        </a:rPr>
                        <a:t>O7 - Imaginer une solution, répondre à un besoin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5111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CO7.1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latin typeface="Arial"/>
                        </a:rPr>
                        <a:t>Participer à une démarche de conception dans le but de proposer plusieurs solutions possibles à un problème technique identifié en lien avec un enjeu énergétique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 besoin relatif au projet est identifié et justifié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fonctions principales du projet sont identifiées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1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critères du cahier des charges du projet sont décodés 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contraintes de normes, propriété industrielle, brevets sont identifiées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1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La démarche d'analyse du problème est pertinente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principaux points de vigilance relatifs au projet sont identifiés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894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grandes étapes d'une démarche de créativité sont franchies de manière cohérente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1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CO7.2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latin typeface="Arial"/>
                        </a:rPr>
                        <a:t>Justifier une solution retenue en intégrant les conséquences des choix sur le triptyque Matériau - Energie - Information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solutions techniques proposées sont pertinentes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894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caractéristiques comportementales de la solution retenue répondent au cahier des charges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choix sont explicités et la solution justifiée en intégrant les conséquences sur le tryptique MEI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107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moyens conventionnels de représentation des solutions sont correctement utilisés (croquis, schémas, …)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latin typeface="Arial"/>
                        </a:rPr>
                        <a:t>Les moyens informatiques de représentation sont correctement utilisés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1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latin typeface="Arial"/>
                        </a:rPr>
                        <a:t>La structure est </a:t>
                      </a:r>
                      <a:r>
                        <a:rPr lang="fr-FR" sz="800" b="0" i="0" u="none" strike="noStrike" dirty="0" err="1">
                          <a:latin typeface="Arial"/>
                        </a:rPr>
                        <a:t>correctemment</a:t>
                      </a:r>
                      <a:r>
                        <a:rPr lang="fr-FR" sz="800" b="0" i="0" u="none" strike="noStrike" dirty="0">
                          <a:latin typeface="Arial"/>
                        </a:rPr>
                        <a:t> défini</a:t>
                      </a:r>
                    </a:p>
                  </a:txBody>
                  <a:tcPr marL="9712" marR="9712" marT="97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</TotalTime>
  <Words>867</Words>
  <Application>Microsoft Office PowerPoint</Application>
  <PresentationFormat>Affichage à l'écran (4:3)</PresentationFormat>
  <Paragraphs>173</Paragraphs>
  <Slides>19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Epreuve de projet STI2D</vt:lpstr>
      <vt:lpstr>Les critères du projet</vt:lpstr>
      <vt:lpstr>Etapes du projet en STI2D</vt:lpstr>
      <vt:lpstr>Une planification</vt:lpstr>
      <vt:lpstr>Coordination entre spécialités</vt:lpstr>
      <vt:lpstr>Jalonnement</vt:lpstr>
      <vt:lpstr>Diapositive 7</vt:lpstr>
      <vt:lpstr>Evaluation de la conduite de projet</vt:lpstr>
      <vt:lpstr>Revue de projet</vt:lpstr>
      <vt:lpstr>Les acteurs du projets</vt:lpstr>
      <vt:lpstr>Les dossiers des élèves</vt:lpstr>
      <vt:lpstr>Travaux de la phase de préparation</vt:lpstr>
      <vt:lpstr>P2 – Planification des étapes du projet</vt:lpstr>
      <vt:lpstr>P3- Analyse du besoin</vt:lpstr>
      <vt:lpstr>Diapositive 15</vt:lpstr>
      <vt:lpstr>P5- Elaboration du cahier des charges</vt:lpstr>
      <vt:lpstr>Diapositive 17</vt:lpstr>
      <vt:lpstr>Revue de projet 1 en ITEC</vt:lpstr>
      <vt:lpstr>Revue de projet 1 en EE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Epreuve de projet STI2D</dc:title>
  <dc:creator>BERTHAUD Sylvain</dc:creator>
  <cp:lastModifiedBy>berthaud</cp:lastModifiedBy>
  <cp:revision>177</cp:revision>
  <dcterms:created xsi:type="dcterms:W3CDTF">2012-04-24T11:29:10Z</dcterms:created>
  <dcterms:modified xsi:type="dcterms:W3CDTF">2013-11-11T18:12:44Z</dcterms:modified>
</cp:coreProperties>
</file>